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handoutMasterIdLst>
    <p:handoutMasterId r:id="rId123"/>
  </p:handoutMasterIdLst>
  <p:sldIdLst>
    <p:sldId id="256" r:id="rId2"/>
    <p:sldId id="257" r:id="rId3"/>
    <p:sldId id="428" r:id="rId4"/>
    <p:sldId id="451" r:id="rId5"/>
    <p:sldId id="452" r:id="rId6"/>
    <p:sldId id="423" r:id="rId7"/>
    <p:sldId id="426" r:id="rId8"/>
    <p:sldId id="425" r:id="rId9"/>
    <p:sldId id="427" r:id="rId10"/>
    <p:sldId id="455" r:id="rId11"/>
    <p:sldId id="371" r:id="rId12"/>
    <p:sldId id="372" r:id="rId13"/>
    <p:sldId id="444" r:id="rId14"/>
    <p:sldId id="373" r:id="rId15"/>
    <p:sldId id="374" r:id="rId16"/>
    <p:sldId id="375" r:id="rId17"/>
    <p:sldId id="417" r:id="rId18"/>
    <p:sldId id="418" r:id="rId19"/>
    <p:sldId id="516" r:id="rId20"/>
    <p:sldId id="515" r:id="rId21"/>
    <p:sldId id="517" r:id="rId22"/>
    <p:sldId id="519" r:id="rId23"/>
    <p:sldId id="518" r:id="rId24"/>
    <p:sldId id="520" r:id="rId25"/>
    <p:sldId id="513" r:id="rId26"/>
    <p:sldId id="453" r:id="rId27"/>
    <p:sldId id="450" r:id="rId28"/>
    <p:sldId id="446" r:id="rId29"/>
    <p:sldId id="552" r:id="rId30"/>
    <p:sldId id="454" r:id="rId31"/>
    <p:sldId id="447" r:id="rId32"/>
    <p:sldId id="522" r:id="rId33"/>
    <p:sldId id="523" r:id="rId34"/>
    <p:sldId id="524" r:id="rId35"/>
    <p:sldId id="527" r:id="rId36"/>
    <p:sldId id="528" r:id="rId37"/>
    <p:sldId id="525" r:id="rId38"/>
    <p:sldId id="521" r:id="rId39"/>
    <p:sldId id="448" r:id="rId40"/>
    <p:sldId id="449" r:id="rId41"/>
    <p:sldId id="529" r:id="rId42"/>
    <p:sldId id="545" r:id="rId43"/>
    <p:sldId id="546" r:id="rId44"/>
    <p:sldId id="547" r:id="rId45"/>
    <p:sldId id="548" r:id="rId46"/>
    <p:sldId id="549" r:id="rId47"/>
    <p:sldId id="550" r:id="rId48"/>
    <p:sldId id="551" r:id="rId49"/>
    <p:sldId id="531" r:id="rId50"/>
    <p:sldId id="532" r:id="rId51"/>
    <p:sldId id="533" r:id="rId52"/>
    <p:sldId id="534" r:id="rId53"/>
    <p:sldId id="542" r:id="rId54"/>
    <p:sldId id="543" r:id="rId55"/>
    <p:sldId id="544" r:id="rId56"/>
    <p:sldId id="456" r:id="rId57"/>
    <p:sldId id="459" r:id="rId58"/>
    <p:sldId id="460" r:id="rId59"/>
    <p:sldId id="461" r:id="rId60"/>
    <p:sldId id="462" r:id="rId61"/>
    <p:sldId id="463" r:id="rId62"/>
    <p:sldId id="464" r:id="rId63"/>
    <p:sldId id="465" r:id="rId64"/>
    <p:sldId id="466" r:id="rId65"/>
    <p:sldId id="467" r:id="rId66"/>
    <p:sldId id="468" r:id="rId67"/>
    <p:sldId id="469"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498" r:id="rId97"/>
    <p:sldId id="499" r:id="rId98"/>
    <p:sldId id="500" r:id="rId99"/>
    <p:sldId id="501" r:id="rId100"/>
    <p:sldId id="502" r:id="rId101"/>
    <p:sldId id="503" r:id="rId102"/>
    <p:sldId id="504" r:id="rId103"/>
    <p:sldId id="505" r:id="rId104"/>
    <p:sldId id="506" r:id="rId105"/>
    <p:sldId id="507" r:id="rId106"/>
    <p:sldId id="508" r:id="rId107"/>
    <p:sldId id="509" r:id="rId108"/>
    <p:sldId id="510" r:id="rId109"/>
    <p:sldId id="511" r:id="rId110"/>
    <p:sldId id="512" r:id="rId111"/>
    <p:sldId id="346" r:id="rId112"/>
    <p:sldId id="343" r:id="rId113"/>
    <p:sldId id="344" r:id="rId114"/>
    <p:sldId id="345" r:id="rId115"/>
    <p:sldId id="270" r:id="rId116"/>
    <p:sldId id="271" r:id="rId117"/>
    <p:sldId id="273" r:id="rId118"/>
    <p:sldId id="274" r:id="rId119"/>
    <p:sldId id="277" r:id="rId120"/>
    <p:sldId id="278" r:id="rId1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488"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notesMaster" Target="notesMasters/notesMaster1.xml"/><Relationship Id="rId123" Type="http://schemas.openxmlformats.org/officeDocument/2006/relationships/handoutMaster" Target="handoutMasters/handoutMaster1.xml"/><Relationship Id="rId124" Type="http://schemas.openxmlformats.org/officeDocument/2006/relationships/printerSettings" Target="printerSettings/printerSettings1.bin"/><Relationship Id="rId125" Type="http://schemas.openxmlformats.org/officeDocument/2006/relationships/presProps" Target="presProps.xml"/><Relationship Id="rId126" Type="http://schemas.openxmlformats.org/officeDocument/2006/relationships/viewProps" Target="viewProps.xml"/><Relationship Id="rId127" Type="http://schemas.openxmlformats.org/officeDocument/2006/relationships/theme" Target="theme/theme1.xml"/><Relationship Id="rId12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3863F4-6516-8D40-8EE2-2877B5FFAE85}" type="datetimeFigureOut">
              <a:rPr lang="en-US" smtClean="0"/>
              <a:t>2/25/16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6727C88-B383-E34A-96E1-C85D0DC5845A}" type="slidenum">
              <a:rPr lang="en-US" smtClean="0"/>
              <a:t>‹#›</a:t>
            </a:fld>
            <a:endParaRPr lang="en-US"/>
          </a:p>
        </p:txBody>
      </p:sp>
    </p:spTree>
    <p:extLst>
      <p:ext uri="{BB962C8B-B14F-4D97-AF65-F5344CB8AC3E}">
        <p14:creationId xmlns:p14="http://schemas.microsoft.com/office/powerpoint/2010/main" val="427553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AE65B-5133-4DAB-A01C-6FF524209417}" type="datetimeFigureOut">
              <a:rPr lang="en-US" smtClean="0"/>
              <a:t>2/25/16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8579A1-4839-4768-A58B-4442FDB5EF1E}" type="slidenum">
              <a:rPr lang="en-US" smtClean="0"/>
              <a:t>‹#›</a:t>
            </a:fld>
            <a:endParaRPr lang="en-US"/>
          </a:p>
        </p:txBody>
      </p:sp>
    </p:spTree>
    <p:extLst>
      <p:ext uri="{BB962C8B-B14F-4D97-AF65-F5344CB8AC3E}">
        <p14:creationId xmlns:p14="http://schemas.microsoft.com/office/powerpoint/2010/main" val="565499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35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717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defRPr/>
            </a:pPr>
            <a:fld id="{BA3D90B8-C239-7543-91DF-3E91BFE7BFD9}" type="slidenum">
              <a:rPr lang="en-US"/>
              <a:pPr>
                <a:defRPr/>
              </a:pPr>
              <a:t>6</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you can think of</a:t>
            </a:r>
            <a:r>
              <a:rPr lang="en-US" baseline="0" dirty="0" smtClean="0"/>
              <a:t> what would be the issue of this representation?</a:t>
            </a:r>
            <a:endParaRPr lang="en-US" dirty="0"/>
          </a:p>
        </p:txBody>
      </p:sp>
    </p:spTree>
    <p:extLst>
      <p:ext uri="{BB962C8B-B14F-4D97-AF65-F5344CB8AC3E}">
        <p14:creationId xmlns:p14="http://schemas.microsoft.com/office/powerpoint/2010/main" val="800147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efforts have to be spent for a consistent alignment to avoid introducing the variance for the parameterization a 3D shape surface (etc.)</a:t>
            </a:r>
            <a:endParaRPr lang="en-US" dirty="0"/>
          </a:p>
        </p:txBody>
      </p:sp>
    </p:spTree>
    <p:extLst>
      <p:ext uri="{BB962C8B-B14F-4D97-AF65-F5344CB8AC3E}">
        <p14:creationId xmlns:p14="http://schemas.microsoft.com/office/powerpoint/2010/main" val="817415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a very good alignment,</a:t>
            </a:r>
            <a:r>
              <a:rPr lang="en-US" baseline="0" dirty="0" smtClean="0"/>
              <a:t> we still face some issues of 3D shape deformation. Which will introduce lots of variance for 2D projections.</a:t>
            </a:r>
            <a:endParaRPr lang="en-US" dirty="0"/>
          </a:p>
        </p:txBody>
      </p:sp>
    </p:spTree>
    <p:extLst>
      <p:ext uri="{BB962C8B-B14F-4D97-AF65-F5344CB8AC3E}">
        <p14:creationId xmlns:p14="http://schemas.microsoft.com/office/powerpoint/2010/main" val="210753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additional example for the shape alignment</a:t>
            </a:r>
            <a:r>
              <a:rPr lang="en-US" baseline="0" dirty="0" smtClean="0"/>
              <a:t> and projections issues for the 3D shape analysis, </a:t>
            </a:r>
            <a:r>
              <a:rPr lang="en-US" baseline="0" dirty="0" err="1" smtClean="0"/>
              <a:t>etc</a:t>
            </a:r>
            <a:r>
              <a:rPr lang="en-US" baseline="0" dirty="0" smtClean="0"/>
              <a:t>, which would be good for shape registration and retrieval</a:t>
            </a:r>
            <a:endParaRPr lang="en-US" dirty="0"/>
          </a:p>
        </p:txBody>
      </p:sp>
    </p:spTree>
    <p:extLst>
      <p:ext uri="{BB962C8B-B14F-4D97-AF65-F5344CB8AC3E}">
        <p14:creationId xmlns:p14="http://schemas.microsoft.com/office/powerpoint/2010/main" val="1730866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need a better hand-crafted shape description other than directly alignment and projections. As you can think, those two parameterization is the most straightforward way to bring the 2D images processing techniques to 3D shape analysis. However, since the information of 3D and 2D domains are different. For instance, 3D shape most case, we are missing rich color information but with geometric information as the primary information in this case. Whereas, the 2D image has very rich color and semantic information instead.  Therefore, a direct extension of image </a:t>
            </a:r>
            <a:r>
              <a:rPr lang="en-US" baseline="0" dirty="0" err="1" smtClean="0"/>
              <a:t>prococessing</a:t>
            </a:r>
            <a:r>
              <a:rPr lang="en-US" baseline="0" dirty="0" smtClean="0"/>
              <a:t> techniques to 3D would be of some problems.  Two ways to improve the shape representation: 1. better hand craft shape description, 2) learning techniques to learn out the variance </a:t>
            </a:r>
            <a:endParaRPr lang="en-US" dirty="0"/>
          </a:p>
        </p:txBody>
      </p:sp>
    </p:spTree>
    <p:extLst>
      <p:ext uri="{BB962C8B-B14F-4D97-AF65-F5344CB8AC3E}">
        <p14:creationId xmlns:p14="http://schemas.microsoft.com/office/powerpoint/2010/main" val="907857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t>
            </a:r>
            <a:endParaRPr lang="en-US" dirty="0"/>
          </a:p>
        </p:txBody>
      </p:sp>
    </p:spTree>
    <p:extLst>
      <p:ext uri="{BB962C8B-B14F-4D97-AF65-F5344CB8AC3E}">
        <p14:creationId xmlns:p14="http://schemas.microsoft.com/office/powerpoint/2010/main" val="2495493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lstStyle/>
          <a:p>
            <a:endParaRPr lang="en-US" altLang="zh-CN" baseline="0" dirty="0" smtClean="0"/>
          </a:p>
        </p:txBody>
      </p:sp>
      <p:sp>
        <p:nvSpPr>
          <p:cNvPr id="4" name="Slide Number Placeholder 3"/>
          <p:cNvSpPr>
            <a:spLocks noGrp="1"/>
          </p:cNvSpPr>
          <p:nvPr>
            <p:ph type="sldNum" sz="quarter" idx="10"/>
          </p:nvPr>
        </p:nvSpPr>
        <p:spPr>
          <a:xfrm>
            <a:off x="3884316" y="8685856"/>
            <a:ext cx="2972115" cy="456570"/>
          </a:xfrm>
          <a:prstGeom prst="rect">
            <a:avLst/>
          </a:prstGeom>
        </p:spPr>
        <p:txBody>
          <a:bodyPr lIns="90571" tIns="45286" rIns="90571" bIns="45286"/>
          <a:lstStyle/>
          <a:p>
            <a:pPr>
              <a:defRPr/>
            </a:pPr>
            <a:fld id="{AD1AB974-0EFC-420E-9881-D05F3277822C}" type="slidenum">
              <a:rPr lang="zh-CN" altLang="en-US" smtClean="0"/>
              <a:pPr>
                <a:defRPr/>
              </a:pPr>
              <a:t>74</a:t>
            </a:fld>
            <a:endParaRPr lang="en-US" altLang="zh-CN"/>
          </a:p>
        </p:txBody>
      </p:sp>
    </p:spTree>
    <p:extLst>
      <p:ext uri="{BB962C8B-B14F-4D97-AF65-F5344CB8AC3E}">
        <p14:creationId xmlns:p14="http://schemas.microsoft.com/office/powerpoint/2010/main" val="266211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lstStyle/>
          <a:p>
            <a:endParaRPr lang="zh-CN" altLang="en-US" dirty="0"/>
          </a:p>
        </p:txBody>
      </p:sp>
      <p:sp>
        <p:nvSpPr>
          <p:cNvPr id="4" name="Slide Number Placeholder 3"/>
          <p:cNvSpPr>
            <a:spLocks noGrp="1"/>
          </p:cNvSpPr>
          <p:nvPr>
            <p:ph type="sldNum" sz="quarter" idx="10"/>
          </p:nvPr>
        </p:nvSpPr>
        <p:spPr>
          <a:xfrm>
            <a:off x="3884316" y="8685856"/>
            <a:ext cx="2972115" cy="456570"/>
          </a:xfrm>
          <a:prstGeom prst="rect">
            <a:avLst/>
          </a:prstGeom>
        </p:spPr>
        <p:txBody>
          <a:bodyPr lIns="90571" tIns="45286" rIns="90571" bIns="45286"/>
          <a:lstStyle/>
          <a:p>
            <a:pPr>
              <a:defRPr/>
            </a:pPr>
            <a:fld id="{AD1AB974-0EFC-420E-9881-D05F3277822C}" type="slidenum">
              <a:rPr lang="zh-CN" altLang="en-US" smtClean="0"/>
              <a:pPr>
                <a:defRPr/>
              </a:pPr>
              <a:t>75</a:t>
            </a:fld>
            <a:endParaRPr lang="en-US" altLang="zh-CN" dirty="0"/>
          </a:p>
        </p:txBody>
      </p:sp>
    </p:spTree>
    <p:extLst>
      <p:ext uri="{BB962C8B-B14F-4D97-AF65-F5344CB8AC3E}">
        <p14:creationId xmlns:p14="http://schemas.microsoft.com/office/powerpoint/2010/main" val="4249553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71" tIns="45286" rIns="90571" bIns="45286" numCol="1" anchor="t" anchorCtr="0" compatLnSpc="1">
            <a:prstTxWarp prst="textNoShape">
              <a:avLst/>
            </a:prstTxWarp>
          </a:bodyPr>
          <a:lstStyle/>
          <a:p>
            <a:endParaRPr lang="zh-CN" altLang="en-US" dirty="0" smtClean="0"/>
          </a:p>
        </p:txBody>
      </p:sp>
      <p:sp>
        <p:nvSpPr>
          <p:cNvPr id="55300" name="Slide Number Placeholder 3"/>
          <p:cNvSpPr>
            <a:spLocks noGrp="1"/>
          </p:cNvSpPr>
          <p:nvPr>
            <p:ph type="sldNum" sz="quarter" idx="5"/>
          </p:nvPr>
        </p:nvSpPr>
        <p:spPr bwMode="auto">
          <a:xfrm>
            <a:off x="3884316" y="8685856"/>
            <a:ext cx="2972115" cy="456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71" tIns="45286" rIns="90571" bIns="45286"/>
          <a:lstStyle>
            <a:lvl1pPr eaLnBrk="0" hangingPunct="0">
              <a:defRPr>
                <a:solidFill>
                  <a:schemeClr val="tx1"/>
                </a:solidFill>
                <a:latin typeface="Arial" charset="0"/>
              </a:defRPr>
            </a:lvl1pPr>
            <a:lvl2pPr marL="703646" indent="-270633" eaLnBrk="0" hangingPunct="0">
              <a:defRPr>
                <a:solidFill>
                  <a:schemeClr val="tx1"/>
                </a:solidFill>
                <a:latin typeface="Arial" charset="0"/>
              </a:defRPr>
            </a:lvl2pPr>
            <a:lvl3pPr marL="1082533" indent="-216506" eaLnBrk="0" hangingPunct="0">
              <a:defRPr>
                <a:solidFill>
                  <a:schemeClr val="tx1"/>
                </a:solidFill>
                <a:latin typeface="Arial" charset="0"/>
              </a:defRPr>
            </a:lvl3pPr>
            <a:lvl4pPr marL="1515545" indent="-216506" eaLnBrk="0" hangingPunct="0">
              <a:defRPr>
                <a:solidFill>
                  <a:schemeClr val="tx1"/>
                </a:solidFill>
                <a:latin typeface="Arial" charset="0"/>
              </a:defRPr>
            </a:lvl4pPr>
            <a:lvl5pPr marL="1948559" indent="-216506" eaLnBrk="0" hangingPunct="0">
              <a:defRPr>
                <a:solidFill>
                  <a:schemeClr val="tx1"/>
                </a:solidFill>
                <a:latin typeface="Arial" charset="0"/>
              </a:defRPr>
            </a:lvl5pPr>
            <a:lvl6pPr marL="2381571" indent="-216506" eaLnBrk="0" fontAlgn="base" hangingPunct="0">
              <a:spcBef>
                <a:spcPct val="0"/>
              </a:spcBef>
              <a:spcAft>
                <a:spcPct val="0"/>
              </a:spcAft>
              <a:defRPr>
                <a:solidFill>
                  <a:schemeClr val="tx1"/>
                </a:solidFill>
                <a:latin typeface="Arial" charset="0"/>
              </a:defRPr>
            </a:lvl6pPr>
            <a:lvl7pPr marL="2814584" indent="-216506" eaLnBrk="0" fontAlgn="base" hangingPunct="0">
              <a:spcBef>
                <a:spcPct val="0"/>
              </a:spcBef>
              <a:spcAft>
                <a:spcPct val="0"/>
              </a:spcAft>
              <a:defRPr>
                <a:solidFill>
                  <a:schemeClr val="tx1"/>
                </a:solidFill>
                <a:latin typeface="Arial" charset="0"/>
              </a:defRPr>
            </a:lvl7pPr>
            <a:lvl8pPr marL="3247598" indent="-216506" eaLnBrk="0" fontAlgn="base" hangingPunct="0">
              <a:spcBef>
                <a:spcPct val="0"/>
              </a:spcBef>
              <a:spcAft>
                <a:spcPct val="0"/>
              </a:spcAft>
              <a:defRPr>
                <a:solidFill>
                  <a:schemeClr val="tx1"/>
                </a:solidFill>
                <a:latin typeface="Arial" charset="0"/>
              </a:defRPr>
            </a:lvl8pPr>
            <a:lvl9pPr marL="3680610" indent="-216506" eaLnBrk="0" fontAlgn="base" hangingPunct="0">
              <a:spcBef>
                <a:spcPct val="0"/>
              </a:spcBef>
              <a:spcAft>
                <a:spcPct val="0"/>
              </a:spcAft>
              <a:defRPr>
                <a:solidFill>
                  <a:schemeClr val="tx1"/>
                </a:solidFill>
                <a:latin typeface="Arial" charset="0"/>
              </a:defRPr>
            </a:lvl9pPr>
          </a:lstStyle>
          <a:p>
            <a:pPr eaLnBrk="1" hangingPunct="1"/>
            <a:fld id="{264B5E4D-B4F9-4795-9309-F64AD00A43DE}" type="slidenum">
              <a:rPr lang="zh-CN" altLang="en-US" smtClean="0">
                <a:latin typeface="Calibri" pitchFamily="34" charset="0"/>
              </a:rPr>
              <a:pPr eaLnBrk="1" hangingPunct="1"/>
              <a:t>77</a:t>
            </a:fld>
            <a:endParaRPr lang="en-US" altLang="zh-CN" smtClean="0">
              <a:latin typeface="Calibri"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71" tIns="45286" rIns="90571" bIns="45286" numCol="1" anchor="t" anchorCtr="0" compatLnSpc="1">
            <a:prstTxWarp prst="textNoShape">
              <a:avLst/>
            </a:prstTxWarp>
          </a:bodyPr>
          <a:lstStyle/>
          <a:p>
            <a:endParaRPr lang="en-US" dirty="0" smtClean="0"/>
          </a:p>
        </p:txBody>
      </p:sp>
      <p:sp>
        <p:nvSpPr>
          <p:cNvPr id="56324" name="Slide Number Placeholder 3"/>
          <p:cNvSpPr>
            <a:spLocks noGrp="1"/>
          </p:cNvSpPr>
          <p:nvPr>
            <p:ph type="sldNum" sz="quarter" idx="5"/>
          </p:nvPr>
        </p:nvSpPr>
        <p:spPr bwMode="auto">
          <a:xfrm>
            <a:off x="3884316" y="8685856"/>
            <a:ext cx="2972115" cy="456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71" tIns="45286" rIns="90571" bIns="45286"/>
          <a:lstStyle>
            <a:lvl1pPr eaLnBrk="0" hangingPunct="0">
              <a:defRPr>
                <a:solidFill>
                  <a:schemeClr val="tx1"/>
                </a:solidFill>
                <a:latin typeface="Arial" charset="0"/>
              </a:defRPr>
            </a:lvl1pPr>
            <a:lvl2pPr marL="703646" indent="-270633" eaLnBrk="0" hangingPunct="0">
              <a:defRPr>
                <a:solidFill>
                  <a:schemeClr val="tx1"/>
                </a:solidFill>
                <a:latin typeface="Arial" charset="0"/>
              </a:defRPr>
            </a:lvl2pPr>
            <a:lvl3pPr marL="1082533" indent="-216506" eaLnBrk="0" hangingPunct="0">
              <a:defRPr>
                <a:solidFill>
                  <a:schemeClr val="tx1"/>
                </a:solidFill>
                <a:latin typeface="Arial" charset="0"/>
              </a:defRPr>
            </a:lvl3pPr>
            <a:lvl4pPr marL="1515545" indent="-216506" eaLnBrk="0" hangingPunct="0">
              <a:defRPr>
                <a:solidFill>
                  <a:schemeClr val="tx1"/>
                </a:solidFill>
                <a:latin typeface="Arial" charset="0"/>
              </a:defRPr>
            </a:lvl4pPr>
            <a:lvl5pPr marL="1948559" indent="-216506" eaLnBrk="0" hangingPunct="0">
              <a:defRPr>
                <a:solidFill>
                  <a:schemeClr val="tx1"/>
                </a:solidFill>
                <a:latin typeface="Arial" charset="0"/>
              </a:defRPr>
            </a:lvl5pPr>
            <a:lvl6pPr marL="2381571" indent="-216506" eaLnBrk="0" fontAlgn="base" hangingPunct="0">
              <a:spcBef>
                <a:spcPct val="0"/>
              </a:spcBef>
              <a:spcAft>
                <a:spcPct val="0"/>
              </a:spcAft>
              <a:defRPr>
                <a:solidFill>
                  <a:schemeClr val="tx1"/>
                </a:solidFill>
                <a:latin typeface="Arial" charset="0"/>
              </a:defRPr>
            </a:lvl6pPr>
            <a:lvl7pPr marL="2814584" indent="-216506" eaLnBrk="0" fontAlgn="base" hangingPunct="0">
              <a:spcBef>
                <a:spcPct val="0"/>
              </a:spcBef>
              <a:spcAft>
                <a:spcPct val="0"/>
              </a:spcAft>
              <a:defRPr>
                <a:solidFill>
                  <a:schemeClr val="tx1"/>
                </a:solidFill>
                <a:latin typeface="Arial" charset="0"/>
              </a:defRPr>
            </a:lvl7pPr>
            <a:lvl8pPr marL="3247598" indent="-216506" eaLnBrk="0" fontAlgn="base" hangingPunct="0">
              <a:spcBef>
                <a:spcPct val="0"/>
              </a:spcBef>
              <a:spcAft>
                <a:spcPct val="0"/>
              </a:spcAft>
              <a:defRPr>
                <a:solidFill>
                  <a:schemeClr val="tx1"/>
                </a:solidFill>
                <a:latin typeface="Arial" charset="0"/>
              </a:defRPr>
            </a:lvl8pPr>
            <a:lvl9pPr marL="3680610" indent="-216506" eaLnBrk="0" fontAlgn="base" hangingPunct="0">
              <a:spcBef>
                <a:spcPct val="0"/>
              </a:spcBef>
              <a:spcAft>
                <a:spcPct val="0"/>
              </a:spcAft>
              <a:defRPr>
                <a:solidFill>
                  <a:schemeClr val="tx1"/>
                </a:solidFill>
                <a:latin typeface="Arial" charset="0"/>
              </a:defRPr>
            </a:lvl9pPr>
          </a:lstStyle>
          <a:p>
            <a:pPr eaLnBrk="1" hangingPunct="1"/>
            <a:fld id="{D2B767FD-5178-49B4-9A4E-2FED26E08995}" type="slidenum">
              <a:rPr lang="zh-CN" altLang="en-US" smtClean="0">
                <a:latin typeface="Calibri" pitchFamily="34" charset="0"/>
              </a:rPr>
              <a:pPr eaLnBrk="1" hangingPunct="1"/>
              <a:t>78</a:t>
            </a:fld>
            <a:endParaRPr lang="en-US" altLang="zh-CN"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048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a:defRPr/>
            </a:pPr>
            <a:fld id="{05837D11-58D8-0A4B-88C1-6887DAE7D32C}" type="slidenum">
              <a:rPr lang="en-US"/>
              <a:pPr>
                <a:defRPr/>
              </a:pPr>
              <a:t>8</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71" tIns="45286" rIns="90571" bIns="45286" numCol="1" anchor="t" anchorCtr="0" compatLnSpc="1">
            <a:prstTxWarp prst="textNoShape">
              <a:avLst/>
            </a:prstTxWarp>
          </a:bodyPr>
          <a:lstStyle/>
          <a:p>
            <a:endParaRPr lang="en-US" dirty="0" smtClean="0"/>
          </a:p>
        </p:txBody>
      </p:sp>
      <p:sp>
        <p:nvSpPr>
          <p:cNvPr id="58372" name="Slide Number Placeholder 3"/>
          <p:cNvSpPr>
            <a:spLocks noGrp="1"/>
          </p:cNvSpPr>
          <p:nvPr>
            <p:ph type="sldNum" sz="quarter" idx="5"/>
          </p:nvPr>
        </p:nvSpPr>
        <p:spPr bwMode="auto">
          <a:xfrm>
            <a:off x="3884316" y="8685856"/>
            <a:ext cx="2972115" cy="456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71" tIns="45286" rIns="90571" bIns="45286"/>
          <a:lstStyle>
            <a:lvl1pPr eaLnBrk="0" hangingPunct="0">
              <a:defRPr>
                <a:solidFill>
                  <a:schemeClr val="tx1"/>
                </a:solidFill>
                <a:latin typeface="Arial" charset="0"/>
              </a:defRPr>
            </a:lvl1pPr>
            <a:lvl2pPr marL="703646" indent="-270633" eaLnBrk="0" hangingPunct="0">
              <a:defRPr>
                <a:solidFill>
                  <a:schemeClr val="tx1"/>
                </a:solidFill>
                <a:latin typeface="Arial" charset="0"/>
              </a:defRPr>
            </a:lvl2pPr>
            <a:lvl3pPr marL="1082533" indent="-216506" eaLnBrk="0" hangingPunct="0">
              <a:defRPr>
                <a:solidFill>
                  <a:schemeClr val="tx1"/>
                </a:solidFill>
                <a:latin typeface="Arial" charset="0"/>
              </a:defRPr>
            </a:lvl3pPr>
            <a:lvl4pPr marL="1515545" indent="-216506" eaLnBrk="0" hangingPunct="0">
              <a:defRPr>
                <a:solidFill>
                  <a:schemeClr val="tx1"/>
                </a:solidFill>
                <a:latin typeface="Arial" charset="0"/>
              </a:defRPr>
            </a:lvl4pPr>
            <a:lvl5pPr marL="1948559" indent="-216506" eaLnBrk="0" hangingPunct="0">
              <a:defRPr>
                <a:solidFill>
                  <a:schemeClr val="tx1"/>
                </a:solidFill>
                <a:latin typeface="Arial" charset="0"/>
              </a:defRPr>
            </a:lvl5pPr>
            <a:lvl6pPr marL="2381571" indent="-216506" eaLnBrk="0" fontAlgn="base" hangingPunct="0">
              <a:spcBef>
                <a:spcPct val="0"/>
              </a:spcBef>
              <a:spcAft>
                <a:spcPct val="0"/>
              </a:spcAft>
              <a:defRPr>
                <a:solidFill>
                  <a:schemeClr val="tx1"/>
                </a:solidFill>
                <a:latin typeface="Arial" charset="0"/>
              </a:defRPr>
            </a:lvl6pPr>
            <a:lvl7pPr marL="2814584" indent="-216506" eaLnBrk="0" fontAlgn="base" hangingPunct="0">
              <a:spcBef>
                <a:spcPct val="0"/>
              </a:spcBef>
              <a:spcAft>
                <a:spcPct val="0"/>
              </a:spcAft>
              <a:defRPr>
                <a:solidFill>
                  <a:schemeClr val="tx1"/>
                </a:solidFill>
                <a:latin typeface="Arial" charset="0"/>
              </a:defRPr>
            </a:lvl7pPr>
            <a:lvl8pPr marL="3247598" indent="-216506" eaLnBrk="0" fontAlgn="base" hangingPunct="0">
              <a:spcBef>
                <a:spcPct val="0"/>
              </a:spcBef>
              <a:spcAft>
                <a:spcPct val="0"/>
              </a:spcAft>
              <a:defRPr>
                <a:solidFill>
                  <a:schemeClr val="tx1"/>
                </a:solidFill>
                <a:latin typeface="Arial" charset="0"/>
              </a:defRPr>
            </a:lvl8pPr>
            <a:lvl9pPr marL="3680610" indent="-216506" eaLnBrk="0" fontAlgn="base" hangingPunct="0">
              <a:spcBef>
                <a:spcPct val="0"/>
              </a:spcBef>
              <a:spcAft>
                <a:spcPct val="0"/>
              </a:spcAft>
              <a:defRPr>
                <a:solidFill>
                  <a:schemeClr val="tx1"/>
                </a:solidFill>
                <a:latin typeface="Arial" charset="0"/>
              </a:defRPr>
            </a:lvl9pPr>
          </a:lstStyle>
          <a:p>
            <a:pPr eaLnBrk="1" hangingPunct="1"/>
            <a:fld id="{F6952A3E-D067-4F85-83FE-00E3834138BE}" type="slidenum">
              <a:rPr lang="zh-CN" altLang="en-US" smtClean="0">
                <a:latin typeface="Calibri" pitchFamily="34" charset="0"/>
              </a:rPr>
              <a:pPr eaLnBrk="1" hangingPunct="1"/>
              <a:t>79</a:t>
            </a:fld>
            <a:endParaRPr lang="en-US" altLang="zh-CN" smtClean="0">
              <a:latin typeface="Calibri"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
        <p:nvSpPr>
          <p:cNvPr id="4" name="Slide Number Placeholder 3"/>
          <p:cNvSpPr>
            <a:spLocks noGrp="1"/>
          </p:cNvSpPr>
          <p:nvPr>
            <p:ph type="sldNum" sz="quarter" idx="10"/>
          </p:nvPr>
        </p:nvSpPr>
        <p:spPr>
          <a:xfrm>
            <a:off x="3884316" y="8685856"/>
            <a:ext cx="2972115" cy="456570"/>
          </a:xfrm>
          <a:prstGeom prst="rect">
            <a:avLst/>
          </a:prstGeom>
        </p:spPr>
        <p:txBody>
          <a:bodyPr lIns="90571" tIns="45286" rIns="90571" bIns="45286"/>
          <a:lstStyle/>
          <a:p>
            <a:fld id="{577BCC66-2389-4B0C-A3A6-368F94AC0B68}" type="slidenum">
              <a:rPr lang="zh-CN" altLang="en-US" smtClean="0"/>
              <a:pPr/>
              <a:t>80</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normAutofit/>
          </a:bodyPr>
          <a:lstStyle/>
          <a:p>
            <a:endParaRPr lang="en-US" dirty="0"/>
          </a:p>
        </p:txBody>
      </p:sp>
      <p:sp>
        <p:nvSpPr>
          <p:cNvPr id="4" name="Slide Number Placeholder 3"/>
          <p:cNvSpPr>
            <a:spLocks noGrp="1"/>
          </p:cNvSpPr>
          <p:nvPr>
            <p:ph type="sldNum" sz="quarter" idx="10"/>
          </p:nvPr>
        </p:nvSpPr>
        <p:spPr>
          <a:xfrm>
            <a:off x="3884316" y="8685856"/>
            <a:ext cx="2972115" cy="456570"/>
          </a:xfrm>
          <a:prstGeom prst="rect">
            <a:avLst/>
          </a:prstGeom>
        </p:spPr>
        <p:txBody>
          <a:bodyPr lIns="90571" tIns="45286" rIns="90571" bIns="45286"/>
          <a:lstStyle/>
          <a:p>
            <a:fld id="{577BCC66-2389-4B0C-A3A6-368F94AC0B68}" type="slidenum">
              <a:rPr lang="zh-CN" altLang="en-US" smtClean="0"/>
              <a:pPr/>
              <a:t>81</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7125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r>
            <a:r>
              <a:rPr lang="en-US" baseline="0" dirty="0" smtClean="0"/>
              <a:t> back and for the show the properties of the Heat Shape Descriptor </a:t>
            </a:r>
            <a:endParaRPr lang="en-US" dirty="0"/>
          </a:p>
        </p:txBody>
      </p:sp>
    </p:spTree>
    <p:extLst>
      <p:ext uri="{BB962C8B-B14F-4D97-AF65-F5344CB8AC3E}">
        <p14:creationId xmlns:p14="http://schemas.microsoft.com/office/powerpoint/2010/main" val="2443141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t>
            </a:r>
            <a:endParaRPr lang="en-US" dirty="0"/>
          </a:p>
        </p:txBody>
      </p:sp>
    </p:spTree>
    <p:extLst>
      <p:ext uri="{BB962C8B-B14F-4D97-AF65-F5344CB8AC3E}">
        <p14:creationId xmlns:p14="http://schemas.microsoft.com/office/powerpoint/2010/main" val="2495493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5165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571" tIns="45286" rIns="90571" bIns="45286" numCol="1" anchor="t" anchorCtr="0" compatLnSpc="1">
            <a:prstTxWarp prst="textNoShape">
              <a:avLst/>
            </a:prstTxWarp>
          </a:bodyPr>
          <a:lstStyle/>
          <a:p>
            <a:endParaRPr lang="en-US" altLang="zh-CN" baseline="0" dirty="0" smtClean="0"/>
          </a:p>
        </p:txBody>
      </p:sp>
      <p:sp>
        <p:nvSpPr>
          <p:cNvPr id="46084" name="Slide Number Placeholder 3"/>
          <p:cNvSpPr>
            <a:spLocks noGrp="1"/>
          </p:cNvSpPr>
          <p:nvPr>
            <p:ph type="sldNum" sz="quarter" idx="5"/>
          </p:nvPr>
        </p:nvSpPr>
        <p:spPr bwMode="auto">
          <a:xfrm>
            <a:off x="3884316" y="8685856"/>
            <a:ext cx="2972115" cy="456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571" tIns="45286" rIns="90571" bIns="45286"/>
          <a:lstStyle>
            <a:lvl1pPr eaLnBrk="0" hangingPunct="0">
              <a:defRPr>
                <a:solidFill>
                  <a:schemeClr val="tx1"/>
                </a:solidFill>
                <a:latin typeface="Arial" charset="0"/>
              </a:defRPr>
            </a:lvl1pPr>
            <a:lvl2pPr marL="703646" indent="-270633" eaLnBrk="0" hangingPunct="0">
              <a:defRPr>
                <a:solidFill>
                  <a:schemeClr val="tx1"/>
                </a:solidFill>
                <a:latin typeface="Arial" charset="0"/>
              </a:defRPr>
            </a:lvl2pPr>
            <a:lvl3pPr marL="1082533" indent="-216506" eaLnBrk="0" hangingPunct="0">
              <a:defRPr>
                <a:solidFill>
                  <a:schemeClr val="tx1"/>
                </a:solidFill>
                <a:latin typeface="Arial" charset="0"/>
              </a:defRPr>
            </a:lvl3pPr>
            <a:lvl4pPr marL="1515545" indent="-216506" eaLnBrk="0" hangingPunct="0">
              <a:defRPr>
                <a:solidFill>
                  <a:schemeClr val="tx1"/>
                </a:solidFill>
                <a:latin typeface="Arial" charset="0"/>
              </a:defRPr>
            </a:lvl4pPr>
            <a:lvl5pPr marL="1948559" indent="-216506" eaLnBrk="0" hangingPunct="0">
              <a:defRPr>
                <a:solidFill>
                  <a:schemeClr val="tx1"/>
                </a:solidFill>
                <a:latin typeface="Arial" charset="0"/>
              </a:defRPr>
            </a:lvl5pPr>
            <a:lvl6pPr marL="2381571" indent="-216506" eaLnBrk="0" fontAlgn="base" hangingPunct="0">
              <a:spcBef>
                <a:spcPct val="0"/>
              </a:spcBef>
              <a:spcAft>
                <a:spcPct val="0"/>
              </a:spcAft>
              <a:defRPr>
                <a:solidFill>
                  <a:schemeClr val="tx1"/>
                </a:solidFill>
                <a:latin typeface="Arial" charset="0"/>
              </a:defRPr>
            </a:lvl6pPr>
            <a:lvl7pPr marL="2814584" indent="-216506" eaLnBrk="0" fontAlgn="base" hangingPunct="0">
              <a:spcBef>
                <a:spcPct val="0"/>
              </a:spcBef>
              <a:spcAft>
                <a:spcPct val="0"/>
              </a:spcAft>
              <a:defRPr>
                <a:solidFill>
                  <a:schemeClr val="tx1"/>
                </a:solidFill>
                <a:latin typeface="Arial" charset="0"/>
              </a:defRPr>
            </a:lvl7pPr>
            <a:lvl8pPr marL="3247598" indent="-216506" eaLnBrk="0" fontAlgn="base" hangingPunct="0">
              <a:spcBef>
                <a:spcPct val="0"/>
              </a:spcBef>
              <a:spcAft>
                <a:spcPct val="0"/>
              </a:spcAft>
              <a:defRPr>
                <a:solidFill>
                  <a:schemeClr val="tx1"/>
                </a:solidFill>
                <a:latin typeface="Arial" charset="0"/>
              </a:defRPr>
            </a:lvl8pPr>
            <a:lvl9pPr marL="3680610" indent="-216506" eaLnBrk="0" fontAlgn="base" hangingPunct="0">
              <a:spcBef>
                <a:spcPct val="0"/>
              </a:spcBef>
              <a:spcAft>
                <a:spcPct val="0"/>
              </a:spcAft>
              <a:defRPr>
                <a:solidFill>
                  <a:schemeClr val="tx1"/>
                </a:solidFill>
                <a:latin typeface="Arial" charset="0"/>
              </a:defRPr>
            </a:lvl9pPr>
          </a:lstStyle>
          <a:p>
            <a:pPr eaLnBrk="1" hangingPunct="1"/>
            <a:fld id="{773EAAF3-D166-415D-88A8-6AAAC73B5253}" type="slidenum">
              <a:rPr lang="zh-CN" altLang="en-US">
                <a:latin typeface="Calibri" pitchFamily="34" charset="0"/>
              </a:rPr>
              <a:pPr eaLnBrk="1" hangingPunct="1"/>
              <a:t>101</a:t>
            </a:fld>
            <a:endParaRPr lang="en-US" altLang="zh-CN">
              <a:latin typeface="Calibri"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71" tIns="45286" rIns="90571" bIns="45286"/>
          <a:lstStyle/>
          <a:p>
            <a:endParaRPr lang="en-US" dirty="0"/>
          </a:p>
        </p:txBody>
      </p:sp>
      <p:sp>
        <p:nvSpPr>
          <p:cNvPr id="4" name="Slide Number Placeholder 3"/>
          <p:cNvSpPr>
            <a:spLocks noGrp="1"/>
          </p:cNvSpPr>
          <p:nvPr>
            <p:ph type="sldNum" sz="quarter" idx="10"/>
          </p:nvPr>
        </p:nvSpPr>
        <p:spPr>
          <a:xfrm>
            <a:off x="3884316" y="8685856"/>
            <a:ext cx="2972115" cy="456570"/>
          </a:xfrm>
          <a:prstGeom prst="rect">
            <a:avLst/>
          </a:prstGeom>
        </p:spPr>
        <p:txBody>
          <a:bodyPr lIns="90571" tIns="45286" rIns="90571" bIns="45286"/>
          <a:lstStyle/>
          <a:p>
            <a:fld id="{577BCC66-2389-4B0C-A3A6-368F94AC0B68}" type="slidenum">
              <a:rPr lang="zh-CN" altLang="en-US" smtClean="0"/>
              <a:pPr/>
              <a:t>102</a:t>
            </a:fld>
            <a:endParaRPr lang="en-US" altLang="zh-CN"/>
          </a:p>
        </p:txBody>
      </p:sp>
    </p:spTree>
    <p:extLst>
      <p:ext uri="{BB962C8B-B14F-4D97-AF65-F5344CB8AC3E}">
        <p14:creationId xmlns:p14="http://schemas.microsoft.com/office/powerpoint/2010/main" val="336163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74E5C044-9FB7-5F40-9508-EF74D1B18C65}" type="slidenum">
              <a:rPr lang="en-US"/>
              <a:pPr/>
              <a:t>12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ndParaRPr>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fld id="{DEED4D22-45DD-3B4C-A229-082B1D38B5B9}" type="slidenum">
              <a:rPr lang="en-US"/>
              <a:pPr/>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AutoNum type="arabicPeriod"/>
            </a:pPr>
            <a:r>
              <a:rPr lang="en-US" dirty="0" smtClean="0"/>
              <a:t>3D</a:t>
            </a:r>
            <a:r>
              <a:rPr lang="en-US" baseline="0" dirty="0" smtClean="0"/>
              <a:t> Shape Representation (Description)</a:t>
            </a:r>
          </a:p>
          <a:p>
            <a:pPr marL="457200" indent="-457200">
              <a:buAutoNum type="arabicPeriod"/>
            </a:pPr>
            <a:r>
              <a:rPr lang="en-US" baseline="0" dirty="0" smtClean="0"/>
              <a:t>Deep Learning based</a:t>
            </a:r>
          </a:p>
          <a:p>
            <a:pPr marL="457200" indent="-457200">
              <a:buAutoNum type="arabicPeriod"/>
            </a:pPr>
            <a:r>
              <a:rPr lang="en-US" baseline="0" dirty="0" smtClean="0"/>
              <a:t>As you can tell from the title of the talk, there are two important concepts in this talk:  3D Shape Representation  and Deep Learning</a:t>
            </a:r>
            <a:endParaRPr lang="en-US" dirty="0"/>
          </a:p>
        </p:txBody>
      </p:sp>
    </p:spTree>
    <p:extLst>
      <p:ext uri="{BB962C8B-B14F-4D97-AF65-F5344CB8AC3E}">
        <p14:creationId xmlns:p14="http://schemas.microsoft.com/office/powerpoint/2010/main" val="3467068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better 3D Shape description</a:t>
            </a:r>
            <a:r>
              <a:rPr lang="en-US" baseline="0" dirty="0" smtClean="0"/>
              <a:t> and further boosted by Deep Learning</a:t>
            </a:r>
            <a:endParaRPr lang="en-US" dirty="0"/>
          </a:p>
        </p:txBody>
      </p:sp>
    </p:spTree>
    <p:extLst>
      <p:ext uri="{BB962C8B-B14F-4D97-AF65-F5344CB8AC3E}">
        <p14:creationId xmlns:p14="http://schemas.microsoft.com/office/powerpoint/2010/main" val="277240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Main questions we</a:t>
            </a:r>
            <a:r>
              <a:rPr lang="en-US" baseline="0" dirty="0" smtClean="0"/>
              <a:t> will answer today:</a:t>
            </a:r>
          </a:p>
          <a:p>
            <a:pPr marL="0" indent="0" algn="l">
              <a:buFont typeface="Arial"/>
              <a:buNone/>
            </a:pPr>
            <a:r>
              <a:rPr lang="en-US" dirty="0" smtClean="0"/>
              <a:t>1. How to differentiate a 3D object from the other?</a:t>
            </a:r>
          </a:p>
          <a:p>
            <a:pPr marL="0" indent="0" algn="l">
              <a:buFont typeface="Arial"/>
              <a:buNone/>
            </a:pPr>
            <a:r>
              <a:rPr kumimoji="0" lang="en-US" sz="2400" b="0" i="0" u="none" strike="noStrike" cap="none" spc="0" normalizeH="0" baseline="0" dirty="0" smtClean="0">
                <a:ln>
                  <a:noFill/>
                </a:ln>
                <a:solidFill>
                  <a:srgbClr val="000000"/>
                </a:solidFill>
                <a:effectLst/>
                <a:uFillTx/>
                <a:latin typeface="Helvetica Neue"/>
                <a:ea typeface="Helvetica Neue"/>
                <a:cs typeface="Helvetica Neue"/>
                <a:sym typeface="Helvetica Light"/>
              </a:rPr>
              <a:t>2. Which pair</a:t>
            </a:r>
            <a:r>
              <a:rPr kumimoji="0" lang="en-US" sz="2400" b="0" i="0" u="none" strike="noStrike" cap="none" spc="0" normalizeH="0" dirty="0" smtClean="0">
                <a:ln>
                  <a:noFill/>
                </a:ln>
                <a:solidFill>
                  <a:srgbClr val="000000"/>
                </a:solidFill>
                <a:effectLst/>
                <a:uFillTx/>
                <a:latin typeface="Helvetica Neue"/>
                <a:ea typeface="Helvetica Neue"/>
                <a:cs typeface="Helvetica Neue"/>
                <a:sym typeface="Helvetica Light"/>
              </a:rPr>
              <a:t> of 3D objects are more similar to each other?</a:t>
            </a:r>
          </a:p>
          <a:p>
            <a:endParaRPr lang="en-US" dirty="0"/>
          </a:p>
        </p:txBody>
      </p:sp>
    </p:spTree>
    <p:extLst>
      <p:ext uri="{BB962C8B-B14F-4D97-AF65-F5344CB8AC3E}">
        <p14:creationId xmlns:p14="http://schemas.microsoft.com/office/powerpoint/2010/main" val="2387219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of all, we need to a type of digital representation or description that can be used to describe the 3D model</a:t>
            </a:r>
            <a:r>
              <a:rPr lang="en-US" altLang="zh-CN" baseline="0" dirty="0" smtClean="0"/>
              <a:t>.</a:t>
            </a:r>
            <a:endParaRPr lang="en-US" dirty="0"/>
          </a:p>
        </p:txBody>
      </p:sp>
    </p:spTree>
    <p:extLst>
      <p:ext uri="{BB962C8B-B14F-4D97-AF65-F5344CB8AC3E}">
        <p14:creationId xmlns:p14="http://schemas.microsoft.com/office/powerpoint/2010/main" val="622834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roughly</a:t>
            </a:r>
            <a:r>
              <a:rPr lang="en-US" baseline="0" dirty="0" smtClean="0"/>
              <a:t> have three types of shape representations broadly. The first two representation is a kind of straightforward of image processing. People is trying to find a direct representation of 3D shape based on the grids of 2D image. For instance, we can easily find volumetric representation The last </a:t>
            </a:r>
            <a:r>
              <a:rPr lang="en-US" baseline="0" dirty="0" err="1" smtClean="0"/>
              <a:t>presenation</a:t>
            </a:r>
            <a:r>
              <a:rPr lang="en-US" baseline="0" dirty="0" smtClean="0"/>
              <a:t> is of primary interests prior to deep learning emerging.  It is more intrinsic geometric essence</a:t>
            </a:r>
            <a:endParaRPr lang="en-US" dirty="0"/>
          </a:p>
        </p:txBody>
      </p:sp>
    </p:spTree>
    <p:extLst>
      <p:ext uri="{BB962C8B-B14F-4D97-AF65-F5344CB8AC3E}">
        <p14:creationId xmlns:p14="http://schemas.microsoft.com/office/powerpoint/2010/main" val="130458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38640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4363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23994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129606" y="446485"/>
            <a:ext cx="6875859" cy="4161234"/>
          </a:xfrm>
          <a:prstGeom prst="rect">
            <a:avLst/>
          </a:prstGeom>
        </p:spPr>
        <p:txBody>
          <a:bodyPr lIns="64291" tIns="32145" rIns="64291" bIns="32145" anchor="t">
            <a:noAutofit/>
          </a:bodyPr>
          <a:lstStyle/>
          <a:p>
            <a:endParaRPr/>
          </a:p>
        </p:txBody>
      </p:sp>
      <p:sp>
        <p:nvSpPr>
          <p:cNvPr id="21" name="Shape 21"/>
          <p:cNvSpPr>
            <a:spLocks noGrp="1"/>
          </p:cNvSpPr>
          <p:nvPr>
            <p:ph type="title"/>
          </p:nvPr>
        </p:nvSpPr>
        <p:spPr>
          <a:xfrm>
            <a:off x="892969" y="4723805"/>
            <a:ext cx="7358063" cy="1000125"/>
          </a:xfrm>
          <a:prstGeom prst="rect">
            <a:avLst/>
          </a:prstGeom>
        </p:spPr>
        <p:txBody>
          <a:bodyPr anchor="b"/>
          <a:lstStyle/>
          <a:p>
            <a:r>
              <a:t>Title Text</a:t>
            </a:r>
          </a:p>
        </p:txBody>
      </p:sp>
      <p:sp>
        <p:nvSpPr>
          <p:cNvPr id="22" name="Shape 22"/>
          <p:cNvSpPr>
            <a:spLocks noGrp="1"/>
          </p:cNvSpPr>
          <p:nvPr>
            <p:ph type="body" sz="quarter" idx="1"/>
          </p:nvPr>
        </p:nvSpPr>
        <p:spPr>
          <a:xfrm>
            <a:off x="892969" y="5759649"/>
            <a:ext cx="7358063"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4437983" y="6500812"/>
            <a:ext cx="259104"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79540040"/>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7092877"/>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75878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0B76B9-0A03-4361-A7DE-446225172FAF}" type="datetimeFigureOut">
              <a:rPr lang="en-US" smtClean="0"/>
              <a:t>2/25/16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20136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0B76B9-0A03-4361-A7DE-446225172FA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61480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0B76B9-0A03-4361-A7DE-446225172FAF}" type="datetimeFigureOut">
              <a:rPr lang="en-US" smtClean="0"/>
              <a:t>2/25/16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22942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0B76B9-0A03-4361-A7DE-446225172FAF}" type="datetimeFigureOut">
              <a:rPr lang="en-US" smtClean="0"/>
              <a:t>2/25/16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318379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0B76B9-0A03-4361-A7DE-446225172FAF}" type="datetimeFigureOut">
              <a:rPr lang="en-US" smtClean="0"/>
              <a:t>2/25/16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443076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0B76B9-0A03-4361-A7DE-446225172FA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763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0B76B9-0A03-4361-A7DE-446225172FAF}" type="datetimeFigureOut">
              <a:rPr lang="en-US" smtClean="0"/>
              <a:t>2/25/16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841737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76B9-0A03-4361-A7DE-446225172FAF}" type="datetimeFigureOut">
              <a:rPr lang="en-US" smtClean="0"/>
              <a:t>2/25/16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FCC2D-FEC5-4821-9B93-CBBC9E771494}" type="slidenum">
              <a:rPr lang="en-US" smtClean="0"/>
              <a:t>‹#›</a:t>
            </a:fld>
            <a:endParaRPr lang="en-US"/>
          </a:p>
        </p:txBody>
      </p:sp>
    </p:spTree>
    <p:extLst>
      <p:ext uri="{BB962C8B-B14F-4D97-AF65-F5344CB8AC3E}">
        <p14:creationId xmlns:p14="http://schemas.microsoft.com/office/powerpoint/2010/main" val="595110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yfang@nyu.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jpeg"/><Relationship Id="rId6" Type="http://schemas.openxmlformats.org/officeDocument/2006/relationships/image" Target="../media/image11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png"/><Relationship Id="rId9" Type="http://schemas.openxmlformats.org/officeDocument/2006/relationships/image" Target="../media/image135.png"/><Relationship Id="rId10" Type="http://schemas.openxmlformats.org/officeDocument/2006/relationships/image" Target="../media/image136.png"/><Relationship Id="rId11" Type="http://schemas.openxmlformats.org/officeDocument/2006/relationships/image" Target="../media/image137.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13.xml.rels><?xml version="1.0" encoding="UTF-8" standalone="yes"?>
<Relationships xmlns="http://schemas.openxmlformats.org/package/2006/relationships"><Relationship Id="rId11" Type="http://schemas.openxmlformats.org/officeDocument/2006/relationships/image" Target="../media/image147.png"/><Relationship Id="rId12"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image" Target="../media/image138.png"/><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144.png"/><Relationship Id="rId9" Type="http://schemas.openxmlformats.org/officeDocument/2006/relationships/image" Target="../media/image145.png"/><Relationship Id="rId10" Type="http://schemas.openxmlformats.org/officeDocument/2006/relationships/image" Target="../media/image146.png"/></Relationships>
</file>

<file path=ppt/slides/_rels/slide11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49.jpeg"/><Relationship Id="rId5" Type="http://schemas.openxmlformats.org/officeDocument/2006/relationships/image" Target="../media/image290.png"/><Relationship Id="rId1" Type="http://schemas.openxmlformats.org/officeDocument/2006/relationships/slideLayout" Target="../slideLayouts/slideLayout2.xml"/><Relationship Id="rId2" Type="http://schemas.openxmlformats.org/officeDocument/2006/relationships/image" Target="../media/image12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lix.polytechnique.fr/~maks/papers/shapegoogle.pdf"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ams-devel.gforge.inria.fr/downloads.html" TargetMode="External"/><Relationship Id="rId4" Type="http://schemas.openxmlformats.org/officeDocument/2006/relationships/hyperlink" Target="http://lear.inrialpes.fr/people/mairal/tutorial_cvpr2010/" TargetMode="External"/><Relationship Id="rId1" Type="http://schemas.openxmlformats.org/officeDocument/2006/relationships/slideLayout" Target="../slideLayouts/slideLayout2.xml"/><Relationship Id="rId2" Type="http://schemas.openxmlformats.org/officeDocument/2006/relationships/hyperlink" Target="http://www.cse.msu.edu/~cse902/S14/ppt/Sparse%20Coding%20and%20Dictionary%20Learning.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fp.illinois.edu/~jyang29/papers/CVPR10-LLC.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rxiv.org/pdf/1502.06686.pdf" TargetMode="Externa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emf"/><Relationship Id="rId4" Type="http://schemas.openxmlformats.org/officeDocument/2006/relationships/image" Target="../media/image71.emf"/><Relationship Id="rId5" Type="http://schemas.openxmlformats.org/officeDocument/2006/relationships/image" Target="../media/image72.emf"/><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8.pn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1.png"/><Relationship Id="rId3"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3.png"/><Relationship Id="rId3" Type="http://schemas.openxmlformats.org/officeDocument/2006/relationships/image" Target="../media/image8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74.xml.rels><?xml version="1.0" encoding="UTF-8" standalone="yes"?>
<Relationships xmlns="http://schemas.openxmlformats.org/package/2006/relationships"><Relationship Id="rId5" Type="http://schemas.openxmlformats.org/officeDocument/2006/relationships/image" Target="../media/image290.png"/><Relationship Id="rId6" Type="http://schemas.openxmlformats.org/officeDocument/2006/relationships/image" Target="../media/image291.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94.gif"/><Relationship Id="rId5" Type="http://schemas.openxmlformats.org/officeDocument/2006/relationships/image" Target="../media/image95.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99.png"/><Relationship Id="rId5" Type="http://schemas.openxmlformats.org/officeDocument/2006/relationships/image" Target="../media/image98.png"/><Relationship Id="rId6" Type="http://schemas.openxmlformats.org/officeDocument/2006/relationships/image" Target="../media/image101.png"/><Relationship Id="rId7" Type="http://schemas.openxmlformats.org/officeDocument/2006/relationships/image" Target="../media/image100.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1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609600"/>
            <a:ext cx="7772400" cy="1470025"/>
          </a:xfrm>
        </p:spPr>
        <p:txBody>
          <a:bodyPr/>
          <a:lstStyle/>
          <a:p>
            <a:r>
              <a:rPr lang="en-US" dirty="0" smtClean="0"/>
              <a:t>Data-Driven 3D Shape Processing</a:t>
            </a:r>
            <a:br>
              <a:rPr lang="en-US" dirty="0" smtClean="0"/>
            </a:br>
            <a:r>
              <a:rPr lang="en-US" dirty="0" smtClean="0"/>
              <a:t>Shape Retrieval</a:t>
            </a:r>
            <a:endParaRPr lang="en-US" dirty="0"/>
          </a:p>
        </p:txBody>
      </p:sp>
      <p:sp>
        <p:nvSpPr>
          <p:cNvPr id="3" name="Subtitle 2"/>
          <p:cNvSpPr>
            <a:spLocks noGrp="1"/>
          </p:cNvSpPr>
          <p:nvPr>
            <p:ph type="subTitle" idx="1"/>
          </p:nvPr>
        </p:nvSpPr>
        <p:spPr/>
        <p:txBody>
          <a:bodyPr/>
          <a:lstStyle/>
          <a:p>
            <a:r>
              <a:rPr lang="en-US" dirty="0" smtClean="0"/>
              <a:t>Prof. Yi Fang</a:t>
            </a:r>
          </a:p>
          <a:p>
            <a:r>
              <a:rPr lang="en-US" dirty="0" smtClean="0">
                <a:hlinkClick r:id="rId2"/>
              </a:rPr>
              <a:t>yfang@nyu.edu</a:t>
            </a:r>
            <a:endParaRPr lang="en-US" dirty="0" smtClean="0"/>
          </a:p>
          <a:p>
            <a:r>
              <a:rPr lang="en-US" smtClean="0"/>
              <a:t>Spring, </a:t>
            </a:r>
            <a:r>
              <a:rPr lang="en-US" dirty="0" smtClean="0"/>
              <a:t>2016</a:t>
            </a:r>
            <a:endParaRPr lang="en-US" dirty="0"/>
          </a:p>
        </p:txBody>
      </p:sp>
    </p:spTree>
    <p:extLst>
      <p:ext uri="{BB962C8B-B14F-4D97-AF65-F5344CB8AC3E}">
        <p14:creationId xmlns:p14="http://schemas.microsoft.com/office/powerpoint/2010/main" val="6636205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pPr eaLnBrk="1" hangingPunct="1"/>
            <a:r>
              <a:rPr lang="en-US">
                <a:latin typeface="Calibri" charset="0"/>
              </a:rPr>
              <a:t>Heat Kernel Signature</a:t>
            </a:r>
          </a:p>
        </p:txBody>
      </p:sp>
      <p:pic>
        <p:nvPicPr>
          <p:cNvPr id="3891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2514600"/>
            <a:ext cx="67437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36688"/>
            <a:ext cx="47625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27225"/>
            <a:ext cx="3724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Box 1"/>
          <p:cNvSpPr txBox="1">
            <a:spLocks noChangeArrowheads="1"/>
          </p:cNvSpPr>
          <p:nvPr/>
        </p:nvSpPr>
        <p:spPr bwMode="auto">
          <a:xfrm>
            <a:off x="152400" y="6513513"/>
            <a:ext cx="9128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r>
              <a:rPr lang="en-US"/>
              <a:t>1. Jian, A Concise and Provably Informative Multi-Scale Signature Based on Heat Diffusion, 2009</a:t>
            </a:r>
          </a:p>
        </p:txBody>
      </p:sp>
    </p:spTree>
    <p:extLst>
      <p:ext uri="{BB962C8B-B14F-4D97-AF65-F5344CB8AC3E}">
        <p14:creationId xmlns:p14="http://schemas.microsoft.com/office/powerpoint/2010/main" val="3882011924"/>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2035576"/>
            <a:ext cx="7804547" cy="1518047"/>
          </a:xfrm>
        </p:spPr>
        <p:txBody>
          <a:bodyPr/>
          <a:lstStyle/>
          <a:p>
            <a:r>
              <a:rPr lang="en-US" dirty="0" smtClean="0"/>
              <a:t>3D Shape Retrieval</a:t>
            </a:r>
            <a:endParaRPr lang="en-US" dirty="0"/>
          </a:p>
        </p:txBody>
      </p:sp>
    </p:spTree>
    <p:extLst>
      <p:ext uri="{BB962C8B-B14F-4D97-AF65-F5344CB8AC3E}">
        <p14:creationId xmlns:p14="http://schemas.microsoft.com/office/powerpoint/2010/main" val="2603111130"/>
      </p:ext>
    </p:extLst>
  </p:cSld>
  <p:clrMapOvr>
    <a:masterClrMapping/>
  </p:clrMapOvr>
  <p:transition xmlns:p14="http://schemas.microsoft.com/office/powerpoint/2010/mai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3430135" y="-4939"/>
            <a:ext cx="2760350"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altLang="zh-CN" sz="3100" dirty="0">
                <a:latin typeface="+mn-lt"/>
              </a:rPr>
              <a:t>Problem Setting</a:t>
            </a:r>
            <a:endParaRPr lang="zh-CN" altLang="en-US" sz="3100" dirty="0">
              <a:latin typeface="+mn-lt"/>
            </a:endParaRPr>
          </a:p>
        </p:txBody>
      </p:sp>
      <p:sp>
        <p:nvSpPr>
          <p:cNvPr id="5123" name="TextBox 1"/>
          <p:cNvSpPr txBox="1">
            <a:spLocks noChangeArrowheads="1"/>
          </p:cNvSpPr>
          <p:nvPr/>
        </p:nvSpPr>
        <p:spPr bwMode="auto">
          <a:xfrm>
            <a:off x="447747" y="908472"/>
            <a:ext cx="8077200" cy="2862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eaLnBrk="1" hangingPunct="1"/>
            <a:r>
              <a:rPr lang="en-US" altLang="zh-CN" dirty="0"/>
              <a:t>3D </a:t>
            </a:r>
            <a:r>
              <a:rPr lang="en-US" altLang="zh-CN" dirty="0" smtClean="0"/>
              <a:t>shape retrieval </a:t>
            </a:r>
            <a:r>
              <a:rPr lang="en-US" altLang="zh-CN" dirty="0"/>
              <a:t>is a fundamental low-level task with applications in areas as diverse as computer vision, computer-aided design, bio-informatics, and 3D medical </a:t>
            </a:r>
            <a:r>
              <a:rPr lang="en-US" altLang="zh-CN" dirty="0" smtClean="0"/>
              <a:t>shape processing.</a:t>
            </a:r>
            <a:endParaRPr lang="en-US" altLang="zh-CN" dirty="0"/>
          </a:p>
          <a:p>
            <a:pPr algn="just" eaLnBrk="1" hangingPunct="1"/>
            <a:endParaRPr lang="en-US" altLang="zh-CN" dirty="0"/>
          </a:p>
          <a:p>
            <a:pPr algn="just" eaLnBrk="1" hangingPunct="1"/>
            <a:endParaRPr lang="en-US" altLang="zh-CN" dirty="0"/>
          </a:p>
          <a:p>
            <a:pPr algn="just" eaLnBrk="1" hangingPunct="1"/>
            <a:endParaRPr lang="en-US" altLang="zh-CN" dirty="0"/>
          </a:p>
          <a:p>
            <a:pPr algn="just" eaLnBrk="1" hangingPunct="1"/>
            <a:endParaRPr lang="en-US" altLang="zh-CN" dirty="0"/>
          </a:p>
          <a:p>
            <a:pPr algn="just" eaLnBrk="1" hangingPunct="1"/>
            <a:endParaRPr lang="en-US" altLang="zh-CN" dirty="0"/>
          </a:p>
          <a:p>
            <a:pPr algn="just" eaLnBrk="1" hangingPunct="1"/>
            <a:endParaRPr lang="en-US" altLang="zh-CN" dirty="0"/>
          </a:p>
          <a:p>
            <a:pPr algn="just" eaLnBrk="1" hangingPunct="1"/>
            <a:endParaRPr lang="en-US" altLang="zh-CN" dirty="0"/>
          </a:p>
        </p:txBody>
      </p:sp>
      <p:pic>
        <p:nvPicPr>
          <p:cNvPr id="51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491" y="5494260"/>
            <a:ext cx="71437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15"/>
          <p:cNvSpPr txBox="1">
            <a:spLocks noChangeArrowheads="1"/>
          </p:cNvSpPr>
          <p:nvPr/>
        </p:nvSpPr>
        <p:spPr bwMode="auto">
          <a:xfrm>
            <a:off x="1936866" y="6411834"/>
            <a:ext cx="5311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sz="2000" dirty="0"/>
              <a:t>Do these models fall into the same category?</a:t>
            </a:r>
            <a:endParaRPr lang="zh-CN" altLang="en-US" sz="2000" dirty="0"/>
          </a:p>
        </p:txBody>
      </p:sp>
      <p:cxnSp>
        <p:nvCxnSpPr>
          <p:cNvPr id="3" name="Straight Arrow Connector 2"/>
          <p:cNvCxnSpPr/>
          <p:nvPr/>
        </p:nvCxnSpPr>
        <p:spPr>
          <a:xfrm>
            <a:off x="2184516" y="4714798"/>
            <a:ext cx="1504950" cy="914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 name="Straight Arrow Connector 4"/>
          <p:cNvCxnSpPr/>
          <p:nvPr/>
        </p:nvCxnSpPr>
        <p:spPr>
          <a:xfrm flipH="1">
            <a:off x="4222865" y="4792585"/>
            <a:ext cx="0" cy="4953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H="1">
            <a:off x="4756266" y="4689397"/>
            <a:ext cx="1570038" cy="9398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026"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1062" y="2365513"/>
            <a:ext cx="2427757" cy="251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35646" y="3025946"/>
            <a:ext cx="2215519" cy="1681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55635" y="2792559"/>
            <a:ext cx="2353944" cy="2038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a:xfrm>
            <a:off x="4746813" y="6840162"/>
            <a:ext cx="162376" cy="266900"/>
          </a:xfrm>
        </p:spPr>
        <p:txBody>
          <a:bodyPr/>
          <a:lstStyle/>
          <a:p>
            <a:fld id="{56FCD932-E8AD-4ADC-BF12-6C037F3868DE}" type="slidenum">
              <a:rPr lang="zh-CN" altLang="en-US" smtClean="0"/>
              <a:pPr/>
              <a:t>101</a:t>
            </a:fld>
            <a:endParaRPr lang="en-US" altLang="zh-CN"/>
          </a:p>
        </p:txBody>
      </p:sp>
    </p:spTree>
    <p:extLst>
      <p:ext uri="{BB962C8B-B14F-4D97-AF65-F5344CB8AC3E}">
        <p14:creationId xmlns:p14="http://schemas.microsoft.com/office/powerpoint/2010/main" val="2253637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2152" y="736092"/>
            <a:ext cx="5109081" cy="646327"/>
          </a:xfrm>
          <a:prstGeom prst="rect">
            <a:avLst/>
          </a:prstGeom>
          <a:noFill/>
        </p:spPr>
        <p:txBody>
          <a:bodyPr wrap="none" lIns="91435" tIns="45718" rIns="91435" bIns="45718" rtlCol="0">
            <a:spAutoFit/>
          </a:bodyPr>
          <a:lstStyle/>
          <a:p>
            <a:pPr marL="342882" indent="-342882">
              <a:buAutoNum type="arabicPeriod"/>
            </a:pPr>
            <a:r>
              <a:rPr lang="en-US" dirty="0" smtClean="0"/>
              <a:t>Representing a 3D shape using descriptor</a:t>
            </a:r>
          </a:p>
          <a:p>
            <a:pPr marL="342882" indent="-342882">
              <a:buAutoNum type="arabicPeriod"/>
            </a:pPr>
            <a:r>
              <a:rPr lang="en-US" dirty="0" smtClean="0"/>
              <a:t>Comparing  shapes by comparing the descriptors </a:t>
            </a:r>
            <a:endParaRPr lang="en-US" dirty="0"/>
          </a:p>
        </p:txBody>
      </p:sp>
      <p:sp>
        <p:nvSpPr>
          <p:cNvPr id="6" name="TextBox 5"/>
          <p:cNvSpPr txBox="1"/>
          <p:nvPr/>
        </p:nvSpPr>
        <p:spPr>
          <a:xfrm>
            <a:off x="1887607" y="22181"/>
            <a:ext cx="5283633" cy="569383"/>
          </a:xfrm>
          <a:prstGeom prst="rect">
            <a:avLst/>
          </a:prstGeom>
          <a:noFill/>
        </p:spPr>
        <p:txBody>
          <a:bodyPr wrap="none" lIns="91435" tIns="45718" rIns="91435" bIns="45718" rtlCol="0">
            <a:spAutoFit/>
          </a:bodyPr>
          <a:lstStyle/>
          <a:p>
            <a:r>
              <a:rPr lang="en-US" sz="3100" dirty="0"/>
              <a:t>General shape retrieval process</a:t>
            </a:r>
          </a:p>
        </p:txBody>
      </p:sp>
      <p:sp>
        <p:nvSpPr>
          <p:cNvPr id="7" name="Right Arrow 6"/>
          <p:cNvSpPr/>
          <p:nvPr/>
        </p:nvSpPr>
        <p:spPr>
          <a:xfrm>
            <a:off x="2286000" y="2357205"/>
            <a:ext cx="1905000" cy="252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13312" y="1771630"/>
            <a:ext cx="2519008" cy="142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ight Arrow 10"/>
          <p:cNvSpPr/>
          <p:nvPr/>
        </p:nvSpPr>
        <p:spPr>
          <a:xfrm>
            <a:off x="2286000" y="4163586"/>
            <a:ext cx="1905000" cy="252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9" name="Right Brace 8"/>
          <p:cNvSpPr/>
          <p:nvPr/>
        </p:nvSpPr>
        <p:spPr>
          <a:xfrm>
            <a:off x="7132320" y="2743200"/>
            <a:ext cx="304800" cy="1726674"/>
          </a:xfrm>
          <a:prstGeom prst="rightBrace">
            <a:avLst/>
          </a:prstGeom>
        </p:spPr>
        <p:style>
          <a:lnRef idx="2">
            <a:schemeClr val="accent1"/>
          </a:lnRef>
          <a:fillRef idx="0">
            <a:schemeClr val="accent1"/>
          </a:fillRef>
          <a:effectRef idx="1">
            <a:schemeClr val="accent1"/>
          </a:effectRef>
          <a:fontRef idx="minor">
            <a:schemeClr val="tx1"/>
          </a:fontRef>
        </p:style>
        <p:txBody>
          <a:bodyPr lIns="91435" tIns="45718" rIns="91435" bIns="45718" rtlCol="0" anchor="ctr"/>
          <a:lstStyle/>
          <a:p>
            <a:pPr algn="ctr"/>
            <a:endParaRPr lang="en-US"/>
          </a:p>
        </p:txBody>
      </p:sp>
      <p:pic>
        <p:nvPicPr>
          <p:cNvPr id="307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3280" y="5109003"/>
            <a:ext cx="2504695" cy="1424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7319287" y="5330347"/>
            <a:ext cx="827898" cy="369328"/>
          </a:xfrm>
          <a:prstGeom prst="rect">
            <a:avLst/>
          </a:prstGeom>
          <a:noFill/>
        </p:spPr>
        <p:txBody>
          <a:bodyPr wrap="none" lIns="91435" tIns="45718" rIns="91435" bIns="45718" rtlCol="0">
            <a:spAutoFit/>
          </a:bodyPr>
          <a:lstStyle/>
          <a:p>
            <a:r>
              <a:rPr lang="en-US" dirty="0" smtClean="0"/>
              <a:t>0.4501</a:t>
            </a:r>
            <a:endParaRPr lang="en-US" dirty="0"/>
          </a:p>
        </p:txBody>
      </p:sp>
      <p:pic>
        <p:nvPicPr>
          <p:cNvPr id="3082"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4182" y="3470074"/>
            <a:ext cx="2561946" cy="1481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7323938" y="3429000"/>
            <a:ext cx="827898" cy="369328"/>
          </a:xfrm>
          <a:prstGeom prst="rect">
            <a:avLst/>
          </a:prstGeom>
          <a:solidFill>
            <a:schemeClr val="bg1"/>
          </a:solidFill>
        </p:spPr>
        <p:txBody>
          <a:bodyPr wrap="none" lIns="91435" tIns="45718" rIns="91435" bIns="45718" rtlCol="0">
            <a:spAutoFit/>
          </a:bodyPr>
          <a:lstStyle/>
          <a:p>
            <a:r>
              <a:rPr lang="en-US" dirty="0" smtClean="0"/>
              <a:t>0.9651</a:t>
            </a:r>
            <a:endParaRPr lang="en-US" dirty="0"/>
          </a:p>
        </p:txBody>
      </p:sp>
      <p:sp>
        <p:nvSpPr>
          <p:cNvPr id="19" name="Right Arrow 18"/>
          <p:cNvSpPr/>
          <p:nvPr/>
        </p:nvSpPr>
        <p:spPr>
          <a:xfrm>
            <a:off x="2299162" y="5711797"/>
            <a:ext cx="1905000" cy="252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0" name="Right Brace 19"/>
          <p:cNvSpPr/>
          <p:nvPr/>
        </p:nvSpPr>
        <p:spPr>
          <a:xfrm>
            <a:off x="7096767" y="4611886"/>
            <a:ext cx="304800" cy="1726674"/>
          </a:xfrm>
          <a:prstGeom prst="rightBrace">
            <a:avLst/>
          </a:prstGeom>
        </p:spPr>
        <p:style>
          <a:lnRef idx="3">
            <a:schemeClr val="accent2"/>
          </a:lnRef>
          <a:fillRef idx="0">
            <a:schemeClr val="accent2"/>
          </a:fillRef>
          <a:effectRef idx="2">
            <a:schemeClr val="accent2"/>
          </a:effectRef>
          <a:fontRef idx="minor">
            <a:schemeClr val="tx1"/>
          </a:fontRef>
        </p:style>
        <p:txBody>
          <a:bodyPr lIns="91435" tIns="45718" rIns="91435" bIns="45718" rtlCol="0" anchor="ctr"/>
          <a:lstStyle/>
          <a:p>
            <a:pPr algn="ctr"/>
            <a:endParaRPr lang="en-US"/>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0536" y="1690915"/>
            <a:ext cx="1660950" cy="1716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2856" y="3429001"/>
            <a:ext cx="1255259" cy="2003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5992" y="5181601"/>
            <a:ext cx="1842409" cy="1466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a:xfrm>
            <a:off x="4486348" y="6505278"/>
            <a:ext cx="162376" cy="266900"/>
          </a:xfrm>
        </p:spPr>
        <p:txBody>
          <a:bodyPr/>
          <a:lstStyle/>
          <a:p>
            <a:fld id="{56FCD932-E8AD-4ADC-BF12-6C037F3868DE}" type="slidenum">
              <a:rPr lang="zh-CN" altLang="en-US" smtClean="0"/>
              <a:pPr/>
              <a:t>102</a:t>
            </a:fld>
            <a:endParaRPr lang="en-US" altLang="zh-CN"/>
          </a:p>
        </p:txBody>
      </p:sp>
    </p:spTree>
    <p:custDataLst>
      <p:tags r:id="rId1"/>
    </p:custDataLst>
    <p:extLst>
      <p:ext uri="{BB962C8B-B14F-4D97-AF65-F5344CB8AC3E}">
        <p14:creationId xmlns:p14="http://schemas.microsoft.com/office/powerpoint/2010/main" val="2465243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7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P spid="18" grpId="0"/>
      <p:bldP spid="22" grpId="0" animBg="1"/>
      <p:bldP spid="19" grpId="0" animBg="1"/>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Box 1"/>
          <p:cNvSpPr txBox="1">
            <a:spLocks noChangeArrowheads="1"/>
          </p:cNvSpPr>
          <p:nvPr/>
        </p:nvSpPr>
        <p:spPr bwMode="auto">
          <a:xfrm>
            <a:off x="2815183" y="1"/>
            <a:ext cx="3418783"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Experimental Result</a:t>
            </a:r>
          </a:p>
        </p:txBody>
      </p:sp>
      <p:sp>
        <p:nvSpPr>
          <p:cNvPr id="50179" name="TextBox 2"/>
          <p:cNvSpPr txBox="1">
            <a:spLocks noChangeArrowheads="1"/>
          </p:cNvSpPr>
          <p:nvPr/>
        </p:nvSpPr>
        <p:spPr bwMode="auto">
          <a:xfrm>
            <a:off x="22225" y="1295400"/>
            <a:ext cx="45878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marL="342882" indent="-342882">
              <a:buFont typeface="Arial" charset="0"/>
              <a:buChar char="•"/>
            </a:pPr>
            <a:r>
              <a:rPr lang="en-US" sz="2400" dirty="0" err="1">
                <a:latin typeface="Arial" charset="0"/>
                <a:cs typeface="ＭＳ Ｐゴシック" charset="0"/>
              </a:rPr>
              <a:t>HeatSD</a:t>
            </a:r>
            <a:r>
              <a:rPr lang="en-US" sz="2400" dirty="0">
                <a:latin typeface="Arial" charset="0"/>
                <a:cs typeface="ＭＳ Ｐゴシック" charset="0"/>
              </a:rPr>
              <a:t> VS </a:t>
            </a:r>
            <a:r>
              <a:rPr lang="en-US" sz="2400" dirty="0" err="1">
                <a:latin typeface="Arial" charset="0"/>
                <a:cs typeface="ＭＳ Ｐゴシック" charset="0"/>
              </a:rPr>
              <a:t>DeepSD</a:t>
            </a:r>
            <a:endParaRPr lang="en-US" sz="2400" dirty="0">
              <a:latin typeface="Arial" charset="0"/>
              <a:cs typeface="ＭＳ Ｐゴシック" charset="0"/>
            </a:endParaRPr>
          </a:p>
          <a:p>
            <a:pPr marL="342882" indent="-342882">
              <a:buFont typeface="Arial" charset="0"/>
              <a:buChar char="•"/>
            </a:pPr>
            <a:endParaRPr lang="en-US" sz="2400" dirty="0">
              <a:latin typeface="Arial" charset="0"/>
              <a:cs typeface="ＭＳ Ｐゴシック" charset="0"/>
            </a:endParaRPr>
          </a:p>
          <a:p>
            <a:pPr marL="342882" indent="-342882">
              <a:buFont typeface="Arial" charset="0"/>
              <a:buChar char="•"/>
            </a:pPr>
            <a:r>
              <a:rPr lang="en-US" sz="2400" dirty="0">
                <a:latin typeface="Arial" charset="0"/>
                <a:cs typeface="ＭＳ Ｐゴシック" charset="0"/>
              </a:rPr>
              <a:t>Robust to Noise</a:t>
            </a:r>
          </a:p>
          <a:p>
            <a:pPr marL="342882" indent="-342882">
              <a:buFont typeface="Arial" charset="0"/>
              <a:buChar char="•"/>
            </a:pPr>
            <a:endParaRPr lang="en-US" sz="2400" dirty="0">
              <a:latin typeface="Arial" charset="0"/>
              <a:cs typeface="ＭＳ Ｐゴシック" charset="0"/>
            </a:endParaRPr>
          </a:p>
          <a:p>
            <a:pPr marL="342882" indent="-342882">
              <a:buFont typeface="Arial" charset="0"/>
              <a:buChar char="•"/>
            </a:pPr>
            <a:r>
              <a:rPr lang="en-US" sz="2400" dirty="0">
                <a:latin typeface="Arial" charset="0"/>
                <a:cs typeface="ＭＳ Ｐゴシック" charset="0"/>
              </a:rPr>
              <a:t>Robust to Shape Deformation</a:t>
            </a:r>
          </a:p>
        </p:txBody>
      </p:sp>
    </p:spTree>
    <p:extLst>
      <p:ext uri="{BB962C8B-B14F-4D97-AF65-F5344CB8AC3E}">
        <p14:creationId xmlns:p14="http://schemas.microsoft.com/office/powerpoint/2010/main" val="126606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le 1"/>
          <p:cNvSpPr txBox="1">
            <a:spLocks/>
          </p:cNvSpPr>
          <p:nvPr/>
        </p:nvSpPr>
        <p:spPr bwMode="auto">
          <a:xfrm>
            <a:off x="685800" y="-30912"/>
            <a:ext cx="7772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ct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en-US" sz="3100" dirty="0">
                <a:latin typeface="+mn-lt"/>
              </a:rPr>
              <a:t>Shape Google Dataset</a:t>
            </a:r>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83" y="1264488"/>
            <a:ext cx="6943725"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76941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Box 1"/>
          <p:cNvSpPr txBox="1">
            <a:spLocks noChangeArrowheads="1"/>
          </p:cNvSpPr>
          <p:nvPr/>
        </p:nvSpPr>
        <p:spPr bwMode="auto">
          <a:xfrm>
            <a:off x="2747364" y="0"/>
            <a:ext cx="3445959"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err="1">
                <a:latin typeface="+mn-lt"/>
                <a:cs typeface="ＭＳ Ｐゴシック" charset="0"/>
              </a:rPr>
              <a:t>HeatSD</a:t>
            </a:r>
            <a:r>
              <a:rPr lang="en-US" sz="3100" dirty="0">
                <a:latin typeface="+mn-lt"/>
                <a:cs typeface="ＭＳ Ｐゴシック" charset="0"/>
              </a:rPr>
              <a:t> V.S. </a:t>
            </a:r>
            <a:r>
              <a:rPr lang="en-US" sz="3100" dirty="0" err="1">
                <a:latin typeface="+mn-lt"/>
                <a:cs typeface="ＭＳ Ｐゴシック" charset="0"/>
              </a:rPr>
              <a:t>DeepSD</a:t>
            </a:r>
            <a:endParaRPr lang="en-US" sz="3100" dirty="0">
              <a:latin typeface="+mn-lt"/>
              <a:cs typeface="ＭＳ Ｐゴシック" charset="0"/>
            </a:endParaRPr>
          </a:p>
        </p:txBody>
      </p:sp>
      <p:pic>
        <p:nvPicPr>
          <p:cNvPr id="5120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49400"/>
            <a:ext cx="9144000"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814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1"/>
          <p:cNvSpPr txBox="1">
            <a:spLocks noChangeArrowheads="1"/>
          </p:cNvSpPr>
          <p:nvPr/>
        </p:nvSpPr>
        <p:spPr bwMode="auto">
          <a:xfrm>
            <a:off x="3169500" y="0"/>
            <a:ext cx="2702116"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Robust to noise</a:t>
            </a:r>
          </a:p>
        </p:txBody>
      </p:sp>
      <p:pic>
        <p:nvPicPr>
          <p:cNvPr id="5222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914400"/>
            <a:ext cx="914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057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Box 1"/>
          <p:cNvSpPr txBox="1">
            <a:spLocks noChangeArrowheads="1"/>
          </p:cNvSpPr>
          <p:nvPr/>
        </p:nvSpPr>
        <p:spPr bwMode="auto">
          <a:xfrm>
            <a:off x="1965538" y="0"/>
            <a:ext cx="4914623"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Robust to shape deformation</a:t>
            </a:r>
          </a:p>
        </p:txBody>
      </p:sp>
      <p:pic>
        <p:nvPicPr>
          <p:cNvPr id="5325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846139"/>
            <a:ext cx="9144000" cy="516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3"/>
          <p:cNvSpPr>
            <a:spLocks noChangeArrowheads="1"/>
          </p:cNvSpPr>
          <p:nvPr/>
        </p:nvSpPr>
        <p:spPr bwMode="auto">
          <a:xfrm>
            <a:off x="2590800" y="6172201"/>
            <a:ext cx="3746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p>
            <a:r>
              <a:rPr lang="en-US" sz="2400">
                <a:latin typeface="Arial" charset="0"/>
                <a:cs typeface="ＭＳ Ｐゴシック" charset="0"/>
              </a:rPr>
              <a:t>SHREC’10 Shape dataset</a:t>
            </a:r>
          </a:p>
        </p:txBody>
      </p:sp>
    </p:spTree>
    <p:extLst>
      <p:ext uri="{BB962C8B-B14F-4D97-AF65-F5344CB8AC3E}">
        <p14:creationId xmlns:p14="http://schemas.microsoft.com/office/powerpoint/2010/main" val="3425327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73869" y="940206"/>
            <a:ext cx="5899150" cy="571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extBox 4"/>
          <p:cNvSpPr txBox="1">
            <a:spLocks noChangeArrowheads="1"/>
          </p:cNvSpPr>
          <p:nvPr/>
        </p:nvSpPr>
        <p:spPr bwMode="auto">
          <a:xfrm>
            <a:off x="1661845" y="0"/>
            <a:ext cx="5432324"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Robust to shape incompleteness</a:t>
            </a:r>
          </a:p>
        </p:txBody>
      </p:sp>
    </p:spTree>
    <p:extLst>
      <p:ext uri="{BB962C8B-B14F-4D97-AF65-F5344CB8AC3E}">
        <p14:creationId xmlns:p14="http://schemas.microsoft.com/office/powerpoint/2010/main" val="305946925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102412"/>
            <a:ext cx="7804547" cy="1518047"/>
          </a:xfrm>
        </p:spPr>
        <p:txBody>
          <a:bodyPr>
            <a:normAutofit/>
          </a:bodyPr>
          <a:lstStyle/>
          <a:p>
            <a:r>
              <a:rPr lang="en-US" sz="3100" dirty="0"/>
              <a:t>Please Visit NYU MMVC Lab for more details:</a:t>
            </a:r>
          </a:p>
        </p:txBody>
      </p:sp>
      <p:pic>
        <p:nvPicPr>
          <p:cNvPr id="4" name="Picture 3"/>
          <p:cNvPicPr>
            <a:picLocks noChangeAspect="1"/>
          </p:cNvPicPr>
          <p:nvPr/>
        </p:nvPicPr>
        <p:blipFill>
          <a:blip r:embed="rId2"/>
          <a:stretch>
            <a:fillRect/>
          </a:stretch>
        </p:blipFill>
        <p:spPr>
          <a:xfrm>
            <a:off x="461702" y="1525902"/>
            <a:ext cx="8170159" cy="4746370"/>
          </a:xfrm>
          <a:prstGeom prst="rect">
            <a:avLst/>
          </a:prstGeom>
        </p:spPr>
      </p:pic>
      <p:sp>
        <p:nvSpPr>
          <p:cNvPr id="5" name="Rectangle 4"/>
          <p:cNvSpPr/>
          <p:nvPr/>
        </p:nvSpPr>
        <p:spPr>
          <a:xfrm>
            <a:off x="2336853" y="6366830"/>
            <a:ext cx="2803120" cy="341919"/>
          </a:xfrm>
          <a:prstGeom prst="rect">
            <a:avLst/>
          </a:prstGeom>
        </p:spPr>
        <p:txBody>
          <a:bodyPr wrap="none" lIns="64291" tIns="32146" rIns="64291" bIns="32146">
            <a:spAutoFit/>
          </a:bodyPr>
          <a:lstStyle/>
          <a:p>
            <a:r>
              <a:rPr lang="en-US" b="1" dirty="0"/>
              <a:t>https://</a:t>
            </a:r>
            <a:r>
              <a:rPr lang="en-US" b="1" dirty="0" err="1"/>
              <a:t>wp.nyu.edu</a:t>
            </a:r>
            <a:r>
              <a:rPr lang="en-US" b="1" dirty="0"/>
              <a:t>/</a:t>
            </a:r>
            <a:r>
              <a:rPr lang="en-US" b="1" dirty="0" err="1"/>
              <a:t>mmvc</a:t>
            </a:r>
            <a:r>
              <a:rPr lang="en-US" b="1" dirty="0"/>
              <a:t>/</a:t>
            </a:r>
          </a:p>
        </p:txBody>
      </p:sp>
    </p:spTree>
    <p:extLst>
      <p:ext uri="{BB962C8B-B14F-4D97-AF65-F5344CB8AC3E}">
        <p14:creationId xmlns:p14="http://schemas.microsoft.com/office/powerpoint/2010/main" val="177990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pPr marL="342900" indent="-342900" eaLnBrk="1" hangingPunct="1"/>
            <a:r>
              <a:rPr lang="en-US" sz="4000">
                <a:solidFill>
                  <a:srgbClr val="000000"/>
                </a:solidFill>
                <a:latin typeface="Calibri" charset="0"/>
              </a:rPr>
              <a:t>Dictionary coded shape descriptor </a:t>
            </a:r>
          </a:p>
        </p:txBody>
      </p:sp>
      <p:sp>
        <p:nvSpPr>
          <p:cNvPr id="22531" name="Content Placeholder 2"/>
          <p:cNvSpPr>
            <a:spLocks noGrp="1"/>
          </p:cNvSpPr>
          <p:nvPr>
            <p:ph idx="1"/>
          </p:nvPr>
        </p:nvSpPr>
        <p:spPr/>
        <p:txBody>
          <a:bodyPr/>
          <a:lstStyle/>
          <a:p>
            <a:pPr eaLnBrk="1" hangingPunct="1"/>
            <a:r>
              <a:rPr lang="en-US">
                <a:latin typeface="Calibri" charset="0"/>
              </a:rPr>
              <a:t>Measures the distribution of high-dimensional feature vectors (the bag of feature idea). Let</a:t>
            </a:r>
            <a:r>
              <a:rPr lang="ja-JP" altLang="en-US">
                <a:latin typeface="Calibri" charset="0"/>
              </a:rPr>
              <a:t>’</a:t>
            </a:r>
            <a:r>
              <a:rPr lang="en-US">
                <a:latin typeface="Calibri" charset="0"/>
              </a:rPr>
              <a:t>s first review the shape distribution idea.</a:t>
            </a:r>
          </a:p>
        </p:txBody>
      </p:sp>
    </p:spTree>
    <p:extLst>
      <p:ext uri="{BB962C8B-B14F-4D97-AF65-F5344CB8AC3E}">
        <p14:creationId xmlns:p14="http://schemas.microsoft.com/office/powerpoint/2010/main" val="420876893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150" y="1923043"/>
            <a:ext cx="7804547" cy="1518047"/>
          </a:xfrm>
        </p:spPr>
        <p:txBody>
          <a:bodyPr/>
          <a:lstStyle/>
          <a:p>
            <a:r>
              <a:rPr lang="en-US" dirty="0" smtClean="0"/>
              <a:t>Thank you &amp; Questions!</a:t>
            </a:r>
            <a:endParaRPr lang="en-US" dirty="0"/>
          </a:p>
        </p:txBody>
      </p:sp>
    </p:spTree>
    <p:extLst>
      <p:ext uri="{BB962C8B-B14F-4D97-AF65-F5344CB8AC3E}">
        <p14:creationId xmlns:p14="http://schemas.microsoft.com/office/powerpoint/2010/main" val="27844988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Retrieval</a:t>
            </a:r>
            <a:endParaRPr lang="en-US" dirty="0"/>
          </a:p>
        </p:txBody>
      </p:sp>
      <p:sp>
        <p:nvSpPr>
          <p:cNvPr id="3" name="Content Placeholder 2"/>
          <p:cNvSpPr>
            <a:spLocks noGrp="1"/>
          </p:cNvSpPr>
          <p:nvPr>
            <p:ph idx="1"/>
          </p:nvPr>
        </p:nvSpPr>
        <p:spPr/>
        <p:txBody>
          <a:bodyPr/>
          <a:lstStyle/>
          <a:p>
            <a:r>
              <a:rPr lang="en-US" dirty="0"/>
              <a:t>3D Shape Descriptors</a:t>
            </a:r>
          </a:p>
          <a:p>
            <a:r>
              <a:rPr lang="en-US" dirty="0"/>
              <a:t>3D Shape Matching and Retrieval</a:t>
            </a:r>
          </a:p>
          <a:p>
            <a:pPr marL="0" indent="0">
              <a:buNone/>
            </a:pPr>
            <a:endParaRPr lang="en-US" dirty="0"/>
          </a:p>
        </p:txBody>
      </p:sp>
    </p:spTree>
    <p:extLst>
      <p:ext uri="{BB962C8B-B14F-4D97-AF65-F5344CB8AC3E}">
        <p14:creationId xmlns:p14="http://schemas.microsoft.com/office/powerpoint/2010/main" val="3680153851"/>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Shape Matching and Retrieval</a:t>
            </a:r>
          </a:p>
        </p:txBody>
      </p:sp>
      <p:sp>
        <p:nvSpPr>
          <p:cNvPr id="3" name="Content Placeholder 2"/>
          <p:cNvSpPr>
            <a:spLocks noGrp="1"/>
          </p:cNvSpPr>
          <p:nvPr>
            <p:ph idx="1"/>
          </p:nvPr>
        </p:nvSpPr>
        <p:spPr>
          <a:xfrm>
            <a:off x="381000" y="1600200"/>
            <a:ext cx="8229600" cy="914400"/>
          </a:xfrm>
        </p:spPr>
        <p:txBody>
          <a:bodyPr>
            <a:normAutofit/>
          </a:bodyPr>
          <a:lstStyle/>
          <a:p>
            <a:pPr>
              <a:buSzPct val="100000"/>
            </a:pPr>
            <a:r>
              <a:rPr lang="en-US" sz="2400" dirty="0" smtClean="0"/>
              <a:t>Shape matching: measure of similarity (distance) between 3D models</a:t>
            </a:r>
            <a:endParaRPr lang="en-US" sz="2400" dirty="0"/>
          </a:p>
        </p:txBody>
      </p:sp>
      <p:grpSp>
        <p:nvGrpSpPr>
          <p:cNvPr id="9" name="Group 8"/>
          <p:cNvGrpSpPr/>
          <p:nvPr/>
        </p:nvGrpSpPr>
        <p:grpSpPr>
          <a:xfrm>
            <a:off x="1371600" y="2676196"/>
            <a:ext cx="2104830" cy="502187"/>
            <a:chOff x="533400" y="3448545"/>
            <a:chExt cx="2104830" cy="502187"/>
          </a:xfrm>
        </p:grpSpPr>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665" y="3465002"/>
              <a:ext cx="571478" cy="41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354" y="3448545"/>
              <a:ext cx="328360" cy="45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Double Bracket 5"/>
            <p:cNvSpPr/>
            <p:nvPr/>
          </p:nvSpPr>
          <p:spPr>
            <a:xfrm>
              <a:off x="1387695" y="3531390"/>
              <a:ext cx="1250535" cy="28533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33400" y="3465002"/>
              <a:ext cx="959265" cy="369332"/>
            </a:xfrm>
            <a:prstGeom prst="rect">
              <a:avLst/>
            </a:prstGeom>
            <a:noFill/>
          </p:spPr>
          <p:txBody>
            <a:bodyPr wrap="square" rtlCol="0">
              <a:spAutoFit/>
            </a:bodyPr>
            <a:lstStyle/>
            <a:p>
              <a:pPr algn="ctr"/>
              <a:r>
                <a:rPr lang="en-US" dirty="0" smtClean="0"/>
                <a:t>match</a:t>
              </a:r>
              <a:endParaRPr lang="en-US" dirty="0"/>
            </a:p>
          </p:txBody>
        </p:sp>
        <p:sp>
          <p:nvSpPr>
            <p:cNvPr id="8" name="TextBox 7"/>
            <p:cNvSpPr txBox="1"/>
            <p:nvPr/>
          </p:nvSpPr>
          <p:spPr>
            <a:xfrm>
              <a:off x="1981200" y="3581400"/>
              <a:ext cx="320490" cy="369332"/>
            </a:xfrm>
            <a:prstGeom prst="rect">
              <a:avLst/>
            </a:prstGeom>
            <a:noFill/>
          </p:spPr>
          <p:txBody>
            <a:bodyPr wrap="square" rtlCol="0">
              <a:spAutoFit/>
            </a:bodyPr>
            <a:lstStyle/>
            <a:p>
              <a:pPr algn="ctr"/>
              <a:r>
                <a:rPr lang="en-US" dirty="0" smtClean="0"/>
                <a:t>,</a:t>
              </a:r>
              <a:endParaRPr lang="en-US" dirty="0"/>
            </a:p>
          </p:txBody>
        </p:sp>
      </p:grpSp>
      <p:sp>
        <p:nvSpPr>
          <p:cNvPr id="10" name="Right Arrow 9"/>
          <p:cNvSpPr/>
          <p:nvPr/>
        </p:nvSpPr>
        <p:spPr>
          <a:xfrm>
            <a:off x="3886200" y="2834956"/>
            <a:ext cx="609600"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nvGrpSpPr>
          <p:cNvPr id="11" name="Group 10"/>
          <p:cNvGrpSpPr/>
          <p:nvPr/>
        </p:nvGrpSpPr>
        <p:grpSpPr>
          <a:xfrm>
            <a:off x="4648200" y="2676196"/>
            <a:ext cx="2028630" cy="502187"/>
            <a:chOff x="609600" y="3448545"/>
            <a:chExt cx="2028630" cy="502187"/>
          </a:xfrm>
        </p:grpSpPr>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665" y="3465002"/>
              <a:ext cx="571478" cy="41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354" y="3448545"/>
              <a:ext cx="328360" cy="45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ouble Bracket 13"/>
            <p:cNvSpPr/>
            <p:nvPr/>
          </p:nvSpPr>
          <p:spPr>
            <a:xfrm>
              <a:off x="1387695" y="3531390"/>
              <a:ext cx="1250535" cy="28533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09600" y="3471000"/>
              <a:ext cx="959265" cy="369332"/>
            </a:xfrm>
            <a:prstGeom prst="rect">
              <a:avLst/>
            </a:prstGeom>
            <a:noFill/>
          </p:spPr>
          <p:txBody>
            <a:bodyPr wrap="square" rtlCol="0">
              <a:spAutoFit/>
            </a:bodyPr>
            <a:lstStyle/>
            <a:p>
              <a:pPr algn="ctr"/>
              <a:r>
                <a:rPr lang="en-US" dirty="0" err="1" smtClean="0"/>
                <a:t>dist</a:t>
              </a:r>
              <a:endParaRPr lang="en-US" dirty="0"/>
            </a:p>
          </p:txBody>
        </p:sp>
        <p:sp>
          <p:nvSpPr>
            <p:cNvPr id="16" name="TextBox 15"/>
            <p:cNvSpPr txBox="1"/>
            <p:nvPr/>
          </p:nvSpPr>
          <p:spPr>
            <a:xfrm>
              <a:off x="1981200" y="3581400"/>
              <a:ext cx="320490" cy="369332"/>
            </a:xfrm>
            <a:prstGeom prst="rect">
              <a:avLst/>
            </a:prstGeom>
            <a:noFill/>
          </p:spPr>
          <p:txBody>
            <a:bodyPr wrap="square" rtlCol="0">
              <a:spAutoFit/>
            </a:bodyPr>
            <a:lstStyle/>
            <a:p>
              <a:pPr algn="ctr"/>
              <a:r>
                <a:rPr lang="en-US" dirty="0" smtClean="0"/>
                <a:t>,</a:t>
              </a:r>
              <a:endParaRPr lang="en-US" dirty="0"/>
            </a:p>
          </p:txBody>
        </p:sp>
      </p:grpSp>
      <p:sp>
        <p:nvSpPr>
          <p:cNvPr id="80" name="Content Placeholder 2"/>
          <p:cNvSpPr txBox="1">
            <a:spLocks/>
          </p:cNvSpPr>
          <p:nvPr/>
        </p:nvSpPr>
        <p:spPr>
          <a:xfrm>
            <a:off x="419100" y="3352800"/>
            <a:ext cx="8153400" cy="7942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Shapes could have deformation, rotation, translation, noise, etc.  Distances should have the following properties:</a:t>
            </a:r>
            <a:endParaRPr lang="en-US" sz="2400" dirty="0"/>
          </a:p>
        </p:txBody>
      </p:sp>
      <p:sp>
        <p:nvSpPr>
          <p:cNvPr id="24" name="TextBox 23"/>
          <p:cNvSpPr txBox="1"/>
          <p:nvPr/>
        </p:nvSpPr>
        <p:spPr>
          <a:xfrm>
            <a:off x="1273039" y="4267200"/>
            <a:ext cx="7223119" cy="400110"/>
          </a:xfrm>
          <a:prstGeom prst="rect">
            <a:avLst/>
          </a:prstGeom>
          <a:noFill/>
        </p:spPr>
        <p:txBody>
          <a:bodyPr wrap="square" rtlCol="0">
            <a:spAutoFit/>
          </a:bodyPr>
          <a:lstStyle/>
          <a:p>
            <a:pPr marL="285750" indent="-285750">
              <a:buFont typeface="Arial" pitchFamily="34" charset="0"/>
              <a:buChar char="•"/>
            </a:pPr>
            <a:r>
              <a:rPr lang="en-US" sz="2000" dirty="0" smtClean="0"/>
              <a:t>Distances of shapes from the same class should be small</a:t>
            </a:r>
            <a:endParaRPr lang="en-US" sz="2000" dirty="0"/>
          </a:p>
        </p:txBody>
      </p:sp>
      <p:sp>
        <p:nvSpPr>
          <p:cNvPr id="82" name="TextBox 81"/>
          <p:cNvSpPr txBox="1"/>
          <p:nvPr/>
        </p:nvSpPr>
        <p:spPr>
          <a:xfrm>
            <a:off x="1273039" y="4724400"/>
            <a:ext cx="7223119" cy="400110"/>
          </a:xfrm>
          <a:prstGeom prst="rect">
            <a:avLst/>
          </a:prstGeom>
          <a:noFill/>
        </p:spPr>
        <p:txBody>
          <a:bodyPr wrap="square" rtlCol="0">
            <a:spAutoFit/>
          </a:bodyPr>
          <a:lstStyle/>
          <a:p>
            <a:pPr marL="285750" indent="-285750">
              <a:buFont typeface="Arial" pitchFamily="34" charset="0"/>
              <a:buChar char="•"/>
            </a:pPr>
            <a:r>
              <a:rPr lang="en-US" sz="2000" dirty="0" smtClean="0"/>
              <a:t>Distances of shapes from the different classes should be large</a:t>
            </a:r>
            <a:endParaRPr lang="en-US" sz="2000" dirty="0"/>
          </a:p>
        </p:txBody>
      </p:sp>
      <p:pic>
        <p:nvPicPr>
          <p:cNvPr id="1038" name="Picture 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07864" y="6148321"/>
            <a:ext cx="472509" cy="33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9" name="Picture 1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7005" y="6129597"/>
            <a:ext cx="379046" cy="37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74999" y="5252043"/>
            <a:ext cx="338239" cy="61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25873" y="5233868"/>
            <a:ext cx="36131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3" name="Picture 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79157" y="5253512"/>
            <a:ext cx="590459" cy="60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4"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63469" y="5265224"/>
            <a:ext cx="609600" cy="58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Double Bracket 24"/>
          <p:cNvSpPr/>
          <p:nvPr/>
        </p:nvSpPr>
        <p:spPr>
          <a:xfrm>
            <a:off x="2438399" y="5253512"/>
            <a:ext cx="2279091" cy="608412"/>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TextBox 91"/>
          <p:cNvSpPr txBox="1"/>
          <p:nvPr/>
        </p:nvSpPr>
        <p:spPr>
          <a:xfrm>
            <a:off x="1727471" y="5373052"/>
            <a:ext cx="959265" cy="369332"/>
          </a:xfrm>
          <a:prstGeom prst="rect">
            <a:avLst/>
          </a:prstGeom>
          <a:noFill/>
        </p:spPr>
        <p:txBody>
          <a:bodyPr wrap="square" rtlCol="0">
            <a:spAutoFit/>
          </a:bodyPr>
          <a:lstStyle/>
          <a:p>
            <a:pPr algn="ctr"/>
            <a:r>
              <a:rPr lang="en-US" dirty="0" err="1" smtClean="0"/>
              <a:t>dist</a:t>
            </a:r>
            <a:endParaRPr lang="en-US" dirty="0"/>
          </a:p>
        </p:txBody>
      </p:sp>
      <p:sp>
        <p:nvSpPr>
          <p:cNvPr id="93" name="TextBox 92"/>
          <p:cNvSpPr txBox="1"/>
          <p:nvPr/>
        </p:nvSpPr>
        <p:spPr>
          <a:xfrm>
            <a:off x="4679535" y="5373052"/>
            <a:ext cx="959265" cy="369332"/>
          </a:xfrm>
          <a:prstGeom prst="rect">
            <a:avLst/>
          </a:prstGeom>
          <a:noFill/>
        </p:spPr>
        <p:txBody>
          <a:bodyPr wrap="square" rtlCol="0">
            <a:spAutoFit/>
          </a:bodyPr>
          <a:lstStyle/>
          <a:p>
            <a:pPr algn="ctr"/>
            <a:r>
              <a:rPr lang="en-US" dirty="0" smtClean="0"/>
              <a:t>is small</a:t>
            </a:r>
            <a:endParaRPr lang="en-US" dirty="0"/>
          </a:p>
        </p:txBody>
      </p:sp>
      <p:pic>
        <p:nvPicPr>
          <p:cNvPr id="1045"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482200" y="6100403"/>
            <a:ext cx="384373" cy="42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36065" y="6075736"/>
            <a:ext cx="464409" cy="47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6" name="Double Bracket 95"/>
          <p:cNvSpPr/>
          <p:nvPr/>
        </p:nvSpPr>
        <p:spPr>
          <a:xfrm>
            <a:off x="2438399" y="6010794"/>
            <a:ext cx="2279091" cy="608412"/>
          </a:xfrm>
          <a:prstGeom prst="bracketPair">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TextBox 96"/>
          <p:cNvSpPr txBox="1"/>
          <p:nvPr/>
        </p:nvSpPr>
        <p:spPr>
          <a:xfrm>
            <a:off x="1727471" y="6130334"/>
            <a:ext cx="959265" cy="369332"/>
          </a:xfrm>
          <a:prstGeom prst="rect">
            <a:avLst/>
          </a:prstGeom>
          <a:noFill/>
        </p:spPr>
        <p:txBody>
          <a:bodyPr wrap="square" rtlCol="0">
            <a:spAutoFit/>
          </a:bodyPr>
          <a:lstStyle/>
          <a:p>
            <a:pPr algn="ctr"/>
            <a:r>
              <a:rPr lang="en-US" dirty="0" err="1" smtClean="0"/>
              <a:t>dist</a:t>
            </a:r>
            <a:endParaRPr lang="en-US" dirty="0"/>
          </a:p>
        </p:txBody>
      </p:sp>
      <p:sp>
        <p:nvSpPr>
          <p:cNvPr id="98" name="TextBox 97"/>
          <p:cNvSpPr txBox="1"/>
          <p:nvPr/>
        </p:nvSpPr>
        <p:spPr>
          <a:xfrm>
            <a:off x="4679535" y="6130334"/>
            <a:ext cx="959265" cy="369332"/>
          </a:xfrm>
          <a:prstGeom prst="rect">
            <a:avLst/>
          </a:prstGeom>
          <a:noFill/>
        </p:spPr>
        <p:txBody>
          <a:bodyPr wrap="square" rtlCol="0">
            <a:spAutoFit/>
          </a:bodyPr>
          <a:lstStyle/>
          <a:p>
            <a:pPr algn="ctr"/>
            <a:r>
              <a:rPr lang="en-US" dirty="0" smtClean="0"/>
              <a:t>is large</a:t>
            </a:r>
            <a:endParaRPr lang="en-US" dirty="0"/>
          </a:p>
        </p:txBody>
      </p:sp>
    </p:spTree>
    <p:extLst>
      <p:ext uri="{BB962C8B-B14F-4D97-AF65-F5344CB8AC3E}">
        <p14:creationId xmlns:p14="http://schemas.microsoft.com/office/powerpoint/2010/main" val="4198651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24">
                                            <p:txEl>
                                              <p:pRg st="0" end="0"/>
                                            </p:txEl>
                                          </p:spTgt>
                                        </p:tgtEl>
                                        <p:attrNameLst>
                                          <p:attrName>style.visibility</p:attrName>
                                        </p:attrNameLst>
                                      </p:cBhvr>
                                      <p:to>
                                        <p:strVal val="visible"/>
                                      </p:to>
                                    </p:set>
                                    <p:anim calcmode="lin" valueType="num">
                                      <p:cBhvr additive="base">
                                        <p:cTn id="33"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1041"/>
                                        </p:tgtEl>
                                        <p:attrNameLst>
                                          <p:attrName>style.visibility</p:attrName>
                                        </p:attrNameLst>
                                      </p:cBhvr>
                                      <p:to>
                                        <p:strVal val="visible"/>
                                      </p:to>
                                    </p:set>
                                    <p:animEffect transition="in" filter="barn(inVertical)">
                                      <p:cBhvr>
                                        <p:cTn id="39" dur="500"/>
                                        <p:tgtEl>
                                          <p:spTgt spid="1041"/>
                                        </p:tgtEl>
                                      </p:cBhvr>
                                    </p:animEffect>
                                  </p:childTnLst>
                                </p:cTn>
                              </p:par>
                              <p:par>
                                <p:cTn id="40" presetID="16" presetClass="entr" presetSubtype="21" fill="hold" nodeType="withEffect">
                                  <p:stCondLst>
                                    <p:cond delay="0"/>
                                  </p:stCondLst>
                                  <p:childTnLst>
                                    <p:set>
                                      <p:cBhvr>
                                        <p:cTn id="41" dur="1" fill="hold">
                                          <p:stCondLst>
                                            <p:cond delay="0"/>
                                          </p:stCondLst>
                                        </p:cTn>
                                        <p:tgtEl>
                                          <p:spTgt spid="1042"/>
                                        </p:tgtEl>
                                        <p:attrNameLst>
                                          <p:attrName>style.visibility</p:attrName>
                                        </p:attrNameLst>
                                      </p:cBhvr>
                                      <p:to>
                                        <p:strVal val="visible"/>
                                      </p:to>
                                    </p:set>
                                    <p:animEffect transition="in" filter="barn(inVertical)">
                                      <p:cBhvr>
                                        <p:cTn id="42" dur="500"/>
                                        <p:tgtEl>
                                          <p:spTgt spid="1042"/>
                                        </p:tgtEl>
                                      </p:cBhvr>
                                    </p:animEffect>
                                  </p:childTnLst>
                                </p:cTn>
                              </p:par>
                              <p:par>
                                <p:cTn id="43" presetID="16" presetClass="entr" presetSubtype="21" fill="hold" nodeType="withEffect">
                                  <p:stCondLst>
                                    <p:cond delay="0"/>
                                  </p:stCondLst>
                                  <p:childTnLst>
                                    <p:set>
                                      <p:cBhvr>
                                        <p:cTn id="44" dur="1" fill="hold">
                                          <p:stCondLst>
                                            <p:cond delay="0"/>
                                          </p:stCondLst>
                                        </p:cTn>
                                        <p:tgtEl>
                                          <p:spTgt spid="1043"/>
                                        </p:tgtEl>
                                        <p:attrNameLst>
                                          <p:attrName>style.visibility</p:attrName>
                                        </p:attrNameLst>
                                      </p:cBhvr>
                                      <p:to>
                                        <p:strVal val="visible"/>
                                      </p:to>
                                    </p:set>
                                    <p:animEffect transition="in" filter="barn(inVertical)">
                                      <p:cBhvr>
                                        <p:cTn id="45" dur="500"/>
                                        <p:tgtEl>
                                          <p:spTgt spid="1043"/>
                                        </p:tgtEl>
                                      </p:cBhvr>
                                    </p:animEffect>
                                  </p:childTnLst>
                                </p:cTn>
                              </p:par>
                              <p:par>
                                <p:cTn id="46" presetID="16" presetClass="entr" presetSubtype="21" fill="hold" nodeType="withEffect">
                                  <p:stCondLst>
                                    <p:cond delay="0"/>
                                  </p:stCondLst>
                                  <p:childTnLst>
                                    <p:set>
                                      <p:cBhvr>
                                        <p:cTn id="47" dur="1" fill="hold">
                                          <p:stCondLst>
                                            <p:cond delay="0"/>
                                          </p:stCondLst>
                                        </p:cTn>
                                        <p:tgtEl>
                                          <p:spTgt spid="1044"/>
                                        </p:tgtEl>
                                        <p:attrNameLst>
                                          <p:attrName>style.visibility</p:attrName>
                                        </p:attrNameLst>
                                      </p:cBhvr>
                                      <p:to>
                                        <p:strVal val="visible"/>
                                      </p:to>
                                    </p:set>
                                    <p:animEffect transition="in" filter="barn(inVertical)">
                                      <p:cBhvr>
                                        <p:cTn id="48" dur="500"/>
                                        <p:tgtEl>
                                          <p:spTgt spid="1044"/>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arn(inVertical)">
                                      <p:cBhvr>
                                        <p:cTn id="51" dur="500"/>
                                        <p:tgtEl>
                                          <p:spTgt spid="2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barn(inVertical)">
                                      <p:cBhvr>
                                        <p:cTn id="54" dur="500"/>
                                        <p:tgtEl>
                                          <p:spTgt spid="92"/>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barn(inVertical)">
                                      <p:cBhvr>
                                        <p:cTn id="57" dur="500"/>
                                        <p:tgtEl>
                                          <p:spTgt spid="93"/>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82">
                                            <p:txEl>
                                              <p:pRg st="0" end="0"/>
                                            </p:txEl>
                                          </p:spTgt>
                                        </p:tgtEl>
                                        <p:attrNameLst>
                                          <p:attrName>style.visibility</p:attrName>
                                        </p:attrNameLst>
                                      </p:cBhvr>
                                      <p:to>
                                        <p:strVal val="visible"/>
                                      </p:to>
                                    </p:set>
                                    <p:anim calcmode="lin" valueType="num">
                                      <p:cBhvr additive="base">
                                        <p:cTn id="62"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nodeType="clickEffect">
                                  <p:stCondLst>
                                    <p:cond delay="0"/>
                                  </p:stCondLst>
                                  <p:childTnLst>
                                    <p:set>
                                      <p:cBhvr>
                                        <p:cTn id="67" dur="1" fill="hold">
                                          <p:stCondLst>
                                            <p:cond delay="0"/>
                                          </p:stCondLst>
                                        </p:cTn>
                                        <p:tgtEl>
                                          <p:spTgt spid="1038"/>
                                        </p:tgtEl>
                                        <p:attrNameLst>
                                          <p:attrName>style.visibility</p:attrName>
                                        </p:attrNameLst>
                                      </p:cBhvr>
                                      <p:to>
                                        <p:strVal val="visible"/>
                                      </p:to>
                                    </p:set>
                                    <p:animEffect transition="in" filter="barn(inVertical)">
                                      <p:cBhvr>
                                        <p:cTn id="68" dur="500"/>
                                        <p:tgtEl>
                                          <p:spTgt spid="1038"/>
                                        </p:tgtEl>
                                      </p:cBhvr>
                                    </p:animEffect>
                                  </p:childTnLst>
                                </p:cTn>
                              </p:par>
                              <p:par>
                                <p:cTn id="69" presetID="16" presetClass="entr" presetSubtype="21" fill="hold" nodeType="withEffect">
                                  <p:stCondLst>
                                    <p:cond delay="0"/>
                                  </p:stCondLst>
                                  <p:childTnLst>
                                    <p:set>
                                      <p:cBhvr>
                                        <p:cTn id="70" dur="1" fill="hold">
                                          <p:stCondLst>
                                            <p:cond delay="0"/>
                                          </p:stCondLst>
                                        </p:cTn>
                                        <p:tgtEl>
                                          <p:spTgt spid="1039"/>
                                        </p:tgtEl>
                                        <p:attrNameLst>
                                          <p:attrName>style.visibility</p:attrName>
                                        </p:attrNameLst>
                                      </p:cBhvr>
                                      <p:to>
                                        <p:strVal val="visible"/>
                                      </p:to>
                                    </p:set>
                                    <p:animEffect transition="in" filter="barn(inVertical)">
                                      <p:cBhvr>
                                        <p:cTn id="71" dur="500"/>
                                        <p:tgtEl>
                                          <p:spTgt spid="1039"/>
                                        </p:tgtEl>
                                      </p:cBhvr>
                                    </p:animEffect>
                                  </p:childTnLst>
                                </p:cTn>
                              </p:par>
                              <p:par>
                                <p:cTn id="72" presetID="16" presetClass="entr" presetSubtype="21" fill="hold" nodeType="withEffect">
                                  <p:stCondLst>
                                    <p:cond delay="0"/>
                                  </p:stCondLst>
                                  <p:childTnLst>
                                    <p:set>
                                      <p:cBhvr>
                                        <p:cTn id="73" dur="1" fill="hold">
                                          <p:stCondLst>
                                            <p:cond delay="0"/>
                                          </p:stCondLst>
                                        </p:cTn>
                                        <p:tgtEl>
                                          <p:spTgt spid="1045"/>
                                        </p:tgtEl>
                                        <p:attrNameLst>
                                          <p:attrName>style.visibility</p:attrName>
                                        </p:attrNameLst>
                                      </p:cBhvr>
                                      <p:to>
                                        <p:strVal val="visible"/>
                                      </p:to>
                                    </p:set>
                                    <p:animEffect transition="in" filter="barn(inVertical)">
                                      <p:cBhvr>
                                        <p:cTn id="74" dur="500"/>
                                        <p:tgtEl>
                                          <p:spTgt spid="1045"/>
                                        </p:tgtEl>
                                      </p:cBhvr>
                                    </p:animEffect>
                                  </p:childTnLst>
                                </p:cTn>
                              </p:par>
                              <p:par>
                                <p:cTn id="75" presetID="16" presetClass="entr" presetSubtype="21"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barn(inVertical)">
                                      <p:cBhvr>
                                        <p:cTn id="77" dur="500"/>
                                        <p:tgtEl>
                                          <p:spTgt spid="95"/>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barn(inVertical)">
                                      <p:cBhvr>
                                        <p:cTn id="80" dur="500"/>
                                        <p:tgtEl>
                                          <p:spTgt spid="96"/>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barn(inVertical)">
                                      <p:cBhvr>
                                        <p:cTn id="83" dur="500"/>
                                        <p:tgtEl>
                                          <p:spTgt spid="97"/>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barn(inVertical)">
                                      <p:cBhvr>
                                        <p:cTn id="86"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80" grpId="0" build="p"/>
      <p:bldP spid="25" grpId="0" animBg="1"/>
      <p:bldP spid="92" grpId="0"/>
      <p:bldP spid="93" grpId="0"/>
      <p:bldP spid="96" grpId="0" animBg="1"/>
      <p:bldP spid="97" grpId="0"/>
      <p:bldP spid="9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Shape Matching and Retrieval</a:t>
            </a:r>
          </a:p>
        </p:txBody>
      </p:sp>
      <p:sp>
        <p:nvSpPr>
          <p:cNvPr id="17" name="Content Placeholder 2"/>
          <p:cNvSpPr txBox="1">
            <a:spLocks/>
          </p:cNvSpPr>
          <p:nvPr/>
        </p:nvSpPr>
        <p:spPr>
          <a:xfrm>
            <a:off x="444859" y="1752600"/>
            <a:ext cx="8229600" cy="914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t>Shape retrieval: given a query, 3D model, return similar models in a large database</a:t>
            </a:r>
            <a:endParaRPr lang="en-US" sz="240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8390" y="3367677"/>
            <a:ext cx="328330" cy="561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up 20"/>
          <p:cNvGrpSpPr/>
          <p:nvPr/>
        </p:nvGrpSpPr>
        <p:grpSpPr>
          <a:xfrm>
            <a:off x="2728654" y="3987739"/>
            <a:ext cx="2605346" cy="2336861"/>
            <a:chOff x="1320267" y="4831465"/>
            <a:chExt cx="1880133" cy="1874135"/>
          </a:xfrm>
        </p:grpSpPr>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6151" y="4986887"/>
              <a:ext cx="250605" cy="408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ounded Rectangle 17"/>
            <p:cNvSpPr/>
            <p:nvPr/>
          </p:nvSpPr>
          <p:spPr>
            <a:xfrm>
              <a:off x="1320267" y="4831465"/>
              <a:ext cx="1880133" cy="1874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38708" y="4978269"/>
              <a:ext cx="282368" cy="42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2771" y="5472219"/>
              <a:ext cx="377364" cy="31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3804" y="5471834"/>
              <a:ext cx="312176" cy="320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6713" y="6289003"/>
              <a:ext cx="269480" cy="28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2624" y="6258530"/>
              <a:ext cx="294537" cy="33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 name="Group 38"/>
            <p:cNvGrpSpPr/>
            <p:nvPr/>
          </p:nvGrpSpPr>
          <p:grpSpPr>
            <a:xfrm rot="5400000">
              <a:off x="1558857" y="5957136"/>
              <a:ext cx="225192" cy="45720"/>
              <a:chOff x="2540405" y="5168433"/>
              <a:chExt cx="225192" cy="45720"/>
            </a:xfrm>
          </p:grpSpPr>
          <p:sp>
            <p:nvSpPr>
              <p:cNvPr id="41" name="Oval 40"/>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rot="5400000">
              <a:off x="1967296" y="5957136"/>
              <a:ext cx="225192" cy="45720"/>
              <a:chOff x="2540405" y="5168433"/>
              <a:chExt cx="225192" cy="45720"/>
            </a:xfrm>
          </p:grpSpPr>
          <p:sp>
            <p:nvSpPr>
              <p:cNvPr id="45" name="Oval 44"/>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4" name="Picture 1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7190" y="4992963"/>
              <a:ext cx="326145" cy="39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25018" y="5491190"/>
              <a:ext cx="310489" cy="28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71171" y="6223703"/>
              <a:ext cx="218183" cy="405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 name="Group 53"/>
            <p:cNvGrpSpPr/>
            <p:nvPr/>
          </p:nvGrpSpPr>
          <p:grpSpPr>
            <a:xfrm rot="10800000">
              <a:off x="2819401" y="5168434"/>
              <a:ext cx="225192" cy="45720"/>
              <a:chOff x="2540405" y="5168433"/>
              <a:chExt cx="225192" cy="45720"/>
            </a:xfrm>
          </p:grpSpPr>
          <p:sp>
            <p:nvSpPr>
              <p:cNvPr id="55" name="Oval 54"/>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p:nvGrpSpPr>
          <p:grpSpPr>
            <a:xfrm rot="10800000">
              <a:off x="2819401" y="5609090"/>
              <a:ext cx="225192" cy="45720"/>
              <a:chOff x="2540405" y="5168433"/>
              <a:chExt cx="225192" cy="45720"/>
            </a:xfrm>
          </p:grpSpPr>
          <p:sp>
            <p:nvSpPr>
              <p:cNvPr id="58" name="Oval 57"/>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p:nvGrpSpPr>
          <p:grpSpPr>
            <a:xfrm rot="10800000">
              <a:off x="2819400" y="5957136"/>
              <a:ext cx="225192" cy="45720"/>
              <a:chOff x="2540405" y="5168433"/>
              <a:chExt cx="225192" cy="45720"/>
            </a:xfrm>
          </p:grpSpPr>
          <p:sp>
            <p:nvSpPr>
              <p:cNvPr id="61" name="Oval 60"/>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rot="10800000">
              <a:off x="2819400" y="6403691"/>
              <a:ext cx="225192" cy="45720"/>
              <a:chOff x="2540405" y="5168433"/>
              <a:chExt cx="225192" cy="45720"/>
            </a:xfrm>
          </p:grpSpPr>
          <p:sp>
            <p:nvSpPr>
              <p:cNvPr id="64" name="Oval 63"/>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rot="16200000">
              <a:off x="2367667" y="5957137"/>
              <a:ext cx="225192" cy="45720"/>
              <a:chOff x="2540405" y="5168433"/>
              <a:chExt cx="225192" cy="45720"/>
            </a:xfrm>
          </p:grpSpPr>
          <p:sp>
            <p:nvSpPr>
              <p:cNvPr id="67" name="Oval 66"/>
              <p:cNvSpPr/>
              <p:nvPr/>
            </p:nvSpPr>
            <p:spPr>
              <a:xfrm>
                <a:off x="2540405" y="5168434"/>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719878" y="5168433"/>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69"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69682" y="3384304"/>
            <a:ext cx="284277" cy="52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66534" y="3398926"/>
            <a:ext cx="437674" cy="499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75718" y="3418928"/>
            <a:ext cx="438089" cy="459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1524000" y="3448546"/>
            <a:ext cx="1068524" cy="400110"/>
          </a:xfrm>
          <a:prstGeom prst="rect">
            <a:avLst/>
          </a:prstGeom>
          <a:noFill/>
        </p:spPr>
        <p:txBody>
          <a:bodyPr wrap="square" rtlCol="0">
            <a:spAutoFit/>
          </a:bodyPr>
          <a:lstStyle/>
          <a:p>
            <a:pPr algn="ctr"/>
            <a:r>
              <a:rPr lang="en-US" sz="2000" dirty="0"/>
              <a:t>q</a:t>
            </a:r>
            <a:r>
              <a:rPr lang="en-US" sz="2000" dirty="0" smtClean="0"/>
              <a:t>uery</a:t>
            </a:r>
            <a:endParaRPr lang="en-US" sz="2000" dirty="0"/>
          </a:p>
        </p:txBody>
      </p:sp>
      <p:sp>
        <p:nvSpPr>
          <p:cNvPr id="74" name="TextBox 73"/>
          <p:cNvSpPr txBox="1"/>
          <p:nvPr/>
        </p:nvSpPr>
        <p:spPr>
          <a:xfrm>
            <a:off x="1295400" y="4707980"/>
            <a:ext cx="1423995" cy="400110"/>
          </a:xfrm>
          <a:prstGeom prst="rect">
            <a:avLst/>
          </a:prstGeom>
          <a:noFill/>
        </p:spPr>
        <p:txBody>
          <a:bodyPr wrap="square" rtlCol="0">
            <a:spAutoFit/>
          </a:bodyPr>
          <a:lstStyle/>
          <a:p>
            <a:pPr algn="ctr"/>
            <a:r>
              <a:rPr lang="en-US" sz="2000" dirty="0" smtClean="0"/>
              <a:t>database</a:t>
            </a:r>
            <a:endParaRPr lang="en-US" sz="2000" dirty="0"/>
          </a:p>
        </p:txBody>
      </p:sp>
      <p:sp>
        <p:nvSpPr>
          <p:cNvPr id="75" name="Right Arrow 74"/>
          <p:cNvSpPr/>
          <p:nvPr/>
        </p:nvSpPr>
        <p:spPr>
          <a:xfrm>
            <a:off x="3154196" y="3556268"/>
            <a:ext cx="1875004"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7318608" y="3625741"/>
            <a:ext cx="225192" cy="45720"/>
            <a:chOff x="3016784" y="5325011"/>
            <a:chExt cx="225192" cy="45720"/>
          </a:xfrm>
        </p:grpSpPr>
        <p:sp>
          <p:nvSpPr>
            <p:cNvPr id="76" name="Oval 75"/>
            <p:cNvSpPr/>
            <p:nvPr/>
          </p:nvSpPr>
          <p:spPr>
            <a:xfrm rot="10800000">
              <a:off x="3196257" y="5325011"/>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0800000">
              <a:off x="3016784" y="5325012"/>
              <a:ext cx="45719" cy="4571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TextBox 78"/>
          <p:cNvSpPr txBox="1"/>
          <p:nvPr/>
        </p:nvSpPr>
        <p:spPr>
          <a:xfrm>
            <a:off x="3022617" y="3079859"/>
            <a:ext cx="1981201" cy="369332"/>
          </a:xfrm>
          <a:prstGeom prst="rect">
            <a:avLst/>
          </a:prstGeom>
          <a:noFill/>
        </p:spPr>
        <p:txBody>
          <a:bodyPr wrap="square" rtlCol="0">
            <a:spAutoFit/>
          </a:bodyPr>
          <a:lstStyle/>
          <a:p>
            <a:pPr algn="ctr"/>
            <a:r>
              <a:rPr lang="en-US" dirty="0" smtClean="0"/>
              <a:t>Retrieval example</a:t>
            </a:r>
            <a:endParaRPr lang="en-US" dirty="0"/>
          </a:p>
        </p:txBody>
      </p:sp>
    </p:spTree>
    <p:extLst>
      <p:ext uri="{BB962C8B-B14F-4D97-AF65-F5344CB8AC3E}">
        <p14:creationId xmlns:p14="http://schemas.microsoft.com/office/powerpoint/2010/main" val="2767876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 calcmode="lin" valueType="num">
                                      <p:cBhvr additive="base">
                                        <p:cTn id="15" dur="500" fill="hold"/>
                                        <p:tgtEl>
                                          <p:spTgt spid="1027"/>
                                        </p:tgtEl>
                                        <p:attrNameLst>
                                          <p:attrName>ppt_x</p:attrName>
                                        </p:attrNameLst>
                                      </p:cBhvr>
                                      <p:tavLst>
                                        <p:tav tm="0">
                                          <p:val>
                                            <p:strVal val="0-#ppt_w/2"/>
                                          </p:val>
                                        </p:tav>
                                        <p:tav tm="100000">
                                          <p:val>
                                            <p:strVal val="#ppt_x"/>
                                          </p:val>
                                        </p:tav>
                                      </p:tavLst>
                                    </p:anim>
                                    <p:anim calcmode="lin" valueType="num">
                                      <p:cBhvr additive="base">
                                        <p:cTn id="16" dur="500" fill="hold"/>
                                        <p:tgtEl>
                                          <p:spTgt spid="10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 calcmode="lin" valueType="num">
                                      <p:cBhvr additive="base">
                                        <p:cTn id="21" dur="500" fill="hold"/>
                                        <p:tgtEl>
                                          <p:spTgt spid="74"/>
                                        </p:tgtEl>
                                        <p:attrNameLst>
                                          <p:attrName>ppt_x</p:attrName>
                                        </p:attrNameLst>
                                      </p:cBhvr>
                                      <p:tavLst>
                                        <p:tav tm="0">
                                          <p:val>
                                            <p:strVal val="0-#ppt_w/2"/>
                                          </p:val>
                                        </p:tav>
                                        <p:tav tm="100000">
                                          <p:val>
                                            <p:strVal val="#ppt_x"/>
                                          </p:val>
                                        </p:tav>
                                      </p:tavLst>
                                    </p:anim>
                                    <p:anim calcmode="lin" valueType="num">
                                      <p:cBhvr additive="base">
                                        <p:cTn id="22" dur="500" fill="hold"/>
                                        <p:tgtEl>
                                          <p:spTgt spid="74"/>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ppt_x"/>
                                          </p:val>
                                        </p:tav>
                                        <p:tav tm="100000">
                                          <p:val>
                                            <p:strVal val="#ppt_x"/>
                                          </p:val>
                                        </p:tav>
                                      </p:tavLst>
                                    </p:anim>
                                    <p:anim calcmode="lin" valueType="num">
                                      <p:cBhvr additive="base">
                                        <p:cTn id="36" dur="500" fill="hold"/>
                                        <p:tgtEl>
                                          <p:spTgt spid="79"/>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additive="base">
                                        <p:cTn id="41" dur="500" fill="hold"/>
                                        <p:tgtEl>
                                          <p:spTgt spid="69"/>
                                        </p:tgtEl>
                                        <p:attrNameLst>
                                          <p:attrName>ppt_x</p:attrName>
                                        </p:attrNameLst>
                                      </p:cBhvr>
                                      <p:tavLst>
                                        <p:tav tm="0">
                                          <p:val>
                                            <p:strVal val="1+#ppt_w/2"/>
                                          </p:val>
                                        </p:tav>
                                        <p:tav tm="100000">
                                          <p:val>
                                            <p:strVal val="#ppt_x"/>
                                          </p:val>
                                        </p:tav>
                                      </p:tavLst>
                                    </p:anim>
                                    <p:anim calcmode="lin" valueType="num">
                                      <p:cBhvr additive="base">
                                        <p:cTn id="42" dur="500" fill="hold"/>
                                        <p:tgtEl>
                                          <p:spTgt spid="69"/>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500" fill="hold"/>
                                        <p:tgtEl>
                                          <p:spTgt spid="70"/>
                                        </p:tgtEl>
                                        <p:attrNameLst>
                                          <p:attrName>ppt_x</p:attrName>
                                        </p:attrNameLst>
                                      </p:cBhvr>
                                      <p:tavLst>
                                        <p:tav tm="0">
                                          <p:val>
                                            <p:strVal val="1+#ppt_w/2"/>
                                          </p:val>
                                        </p:tav>
                                        <p:tav tm="100000">
                                          <p:val>
                                            <p:strVal val="#ppt_x"/>
                                          </p:val>
                                        </p:tav>
                                      </p:tavLst>
                                    </p:anim>
                                    <p:anim calcmode="lin" valueType="num">
                                      <p:cBhvr additive="base">
                                        <p:cTn id="46" dur="500" fill="hold"/>
                                        <p:tgtEl>
                                          <p:spTgt spid="70"/>
                                        </p:tgtEl>
                                        <p:attrNameLst>
                                          <p:attrName>ppt_y</p:attrName>
                                        </p:attrNameLst>
                                      </p:cBhvr>
                                      <p:tavLst>
                                        <p:tav tm="0">
                                          <p:val>
                                            <p:strVal val="#ppt_y"/>
                                          </p:val>
                                        </p:tav>
                                        <p:tav tm="100000">
                                          <p:val>
                                            <p:strVal val="#ppt_y"/>
                                          </p:val>
                                        </p:tav>
                                      </p:tavLst>
                                    </p:anim>
                                  </p:childTnLst>
                                </p:cTn>
                              </p:par>
                              <p:par>
                                <p:cTn id="47" presetID="2" presetClass="entr" presetSubtype="2"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 calcmode="lin" valueType="num">
                                      <p:cBhvr additive="base">
                                        <p:cTn id="49" dur="500" fill="hold"/>
                                        <p:tgtEl>
                                          <p:spTgt spid="71"/>
                                        </p:tgtEl>
                                        <p:attrNameLst>
                                          <p:attrName>ppt_x</p:attrName>
                                        </p:attrNameLst>
                                      </p:cBhvr>
                                      <p:tavLst>
                                        <p:tav tm="0">
                                          <p:val>
                                            <p:strVal val="1+#ppt_w/2"/>
                                          </p:val>
                                        </p:tav>
                                        <p:tav tm="100000">
                                          <p:val>
                                            <p:strVal val="#ppt_x"/>
                                          </p:val>
                                        </p:tav>
                                      </p:tavLst>
                                    </p:anim>
                                    <p:anim calcmode="lin" valueType="num">
                                      <p:cBhvr additive="base">
                                        <p:cTn id="50" dur="500" fill="hold"/>
                                        <p:tgtEl>
                                          <p:spTgt spid="71"/>
                                        </p:tgtEl>
                                        <p:attrNameLst>
                                          <p:attrName>ppt_y</p:attrName>
                                        </p:attrNameLst>
                                      </p:cBhvr>
                                      <p:tavLst>
                                        <p:tav tm="0">
                                          <p:val>
                                            <p:strVal val="#ppt_y"/>
                                          </p:val>
                                        </p:tav>
                                        <p:tav tm="100000">
                                          <p:val>
                                            <p:strVal val="#ppt_y"/>
                                          </p:val>
                                        </p:tav>
                                      </p:tavLst>
                                    </p:anim>
                                  </p:childTnLst>
                                </p:cTn>
                              </p:par>
                              <p:par>
                                <p:cTn id="51" presetID="2" presetClass="entr" presetSubtype="2"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1+#ppt_w/2"/>
                                          </p:val>
                                        </p:tav>
                                        <p:tav tm="100000">
                                          <p:val>
                                            <p:strVal val="#ppt_x"/>
                                          </p:val>
                                        </p:tav>
                                      </p:tavLst>
                                    </p:anim>
                                    <p:anim calcmode="lin" valueType="num">
                                      <p:cBhvr additive="base">
                                        <p:cTn id="5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2" grpId="0"/>
      <p:bldP spid="74" grpId="0"/>
      <p:bldP spid="75" grpId="0" animBg="1"/>
      <p:bldP spid="7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Shape Matching and Retrieval</a:t>
            </a:r>
          </a:p>
        </p:txBody>
      </p:sp>
      <p:grpSp>
        <p:nvGrpSpPr>
          <p:cNvPr id="11" name="Group 10"/>
          <p:cNvGrpSpPr/>
          <p:nvPr/>
        </p:nvGrpSpPr>
        <p:grpSpPr>
          <a:xfrm>
            <a:off x="1219200" y="3204525"/>
            <a:ext cx="2028630" cy="502187"/>
            <a:chOff x="609600" y="3448545"/>
            <a:chExt cx="2028630" cy="502187"/>
          </a:xfrm>
        </p:grpSpPr>
        <p:pic>
          <p:nvPicPr>
            <p:cNvPr id="12"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665" y="3465002"/>
              <a:ext cx="571478" cy="418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354" y="3448545"/>
              <a:ext cx="328360" cy="45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Double Bracket 13"/>
            <p:cNvSpPr/>
            <p:nvPr/>
          </p:nvSpPr>
          <p:spPr>
            <a:xfrm>
              <a:off x="1387695" y="3531390"/>
              <a:ext cx="1250535" cy="28533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609600" y="3471000"/>
              <a:ext cx="959265" cy="369332"/>
            </a:xfrm>
            <a:prstGeom prst="rect">
              <a:avLst/>
            </a:prstGeom>
            <a:noFill/>
          </p:spPr>
          <p:txBody>
            <a:bodyPr wrap="square" rtlCol="0">
              <a:spAutoFit/>
            </a:bodyPr>
            <a:lstStyle/>
            <a:p>
              <a:pPr algn="ctr"/>
              <a:r>
                <a:rPr lang="en-US" dirty="0" err="1" smtClean="0"/>
                <a:t>dist</a:t>
              </a:r>
              <a:endParaRPr lang="en-US" dirty="0"/>
            </a:p>
          </p:txBody>
        </p:sp>
        <p:sp>
          <p:nvSpPr>
            <p:cNvPr id="16" name="TextBox 15"/>
            <p:cNvSpPr txBox="1"/>
            <p:nvPr/>
          </p:nvSpPr>
          <p:spPr>
            <a:xfrm>
              <a:off x="1981200" y="3581400"/>
              <a:ext cx="320490" cy="369332"/>
            </a:xfrm>
            <a:prstGeom prst="rect">
              <a:avLst/>
            </a:prstGeom>
            <a:noFill/>
          </p:spPr>
          <p:txBody>
            <a:bodyPr wrap="square" rtlCol="0">
              <a:spAutoFit/>
            </a:bodyPr>
            <a:lstStyle/>
            <a:p>
              <a:pPr algn="ctr"/>
              <a:r>
                <a:rPr lang="en-US" dirty="0" smtClean="0"/>
                <a:t>,</a:t>
              </a:r>
              <a:endParaRPr lang="en-US" dirty="0"/>
            </a:p>
          </p:txBody>
        </p:sp>
      </p:grpSp>
      <p:sp>
        <p:nvSpPr>
          <p:cNvPr id="17" name="Content Placeholder 2"/>
          <p:cNvSpPr txBox="1">
            <a:spLocks/>
          </p:cNvSpPr>
          <p:nvPr/>
        </p:nvSpPr>
        <p:spPr>
          <a:xfrm>
            <a:off x="533400" y="1600200"/>
            <a:ext cx="8229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Shape retrieval including two steps:</a:t>
            </a:r>
          </a:p>
          <a:p>
            <a:r>
              <a:rPr lang="en-US" sz="1700" dirty="0" smtClean="0"/>
              <a:t>Shape matching, computing distance between query and shape from the dataset</a:t>
            </a:r>
          </a:p>
          <a:p>
            <a:r>
              <a:rPr lang="en-US" sz="1700" dirty="0"/>
              <a:t> R</a:t>
            </a:r>
            <a:r>
              <a:rPr lang="en-US" sz="1700" dirty="0" smtClean="0"/>
              <a:t>anking all the distances, returning those top ranking objects.</a:t>
            </a:r>
          </a:p>
          <a:p>
            <a:endParaRPr lang="en-US" sz="1700" dirty="0"/>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0" y="2998232"/>
            <a:ext cx="708480" cy="708480"/>
          </a:xfrm>
          <a:prstGeom prst="rect">
            <a:avLst/>
          </a:prstGeom>
        </p:spPr>
      </p:pic>
      <p:sp>
        <p:nvSpPr>
          <p:cNvPr id="25" name="TextBox 24"/>
          <p:cNvSpPr txBox="1"/>
          <p:nvPr/>
        </p:nvSpPr>
        <p:spPr>
          <a:xfrm>
            <a:off x="4320720" y="3204525"/>
            <a:ext cx="1752600" cy="369332"/>
          </a:xfrm>
          <a:prstGeom prst="rect">
            <a:avLst/>
          </a:prstGeom>
          <a:noFill/>
        </p:spPr>
        <p:txBody>
          <a:bodyPr wrap="square" rtlCol="0">
            <a:spAutoFit/>
          </a:bodyPr>
          <a:lstStyle/>
          <a:p>
            <a:r>
              <a:rPr lang="en-US" dirty="0" smtClean="0"/>
              <a:t>How to compute</a:t>
            </a:r>
            <a:endParaRPr lang="en-US" dirty="0"/>
          </a:p>
        </p:txBody>
      </p:sp>
      <p:sp>
        <p:nvSpPr>
          <p:cNvPr id="26" name="Down Arrow 25"/>
          <p:cNvSpPr/>
          <p:nvPr/>
        </p:nvSpPr>
        <p:spPr>
          <a:xfrm>
            <a:off x="2388004" y="3703537"/>
            <a:ext cx="45719" cy="484288"/>
          </a:xfrm>
          <a:prstGeom prst="down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1984142" y="4264024"/>
            <a:ext cx="853441" cy="461665"/>
          </a:xfrm>
          <a:prstGeom prst="rect">
            <a:avLst/>
          </a:prstGeom>
          <a:noFill/>
        </p:spPr>
        <p:txBody>
          <a:bodyPr wrap="square" rtlCol="0">
            <a:spAutoFit/>
          </a:bodyPr>
          <a:lstStyle/>
          <a:p>
            <a:pPr algn="ctr"/>
            <a:r>
              <a:rPr lang="en-US" sz="1200" dirty="0" smtClean="0"/>
              <a:t>Feature</a:t>
            </a:r>
          </a:p>
          <a:p>
            <a:pPr algn="ctr"/>
            <a:r>
              <a:rPr lang="en-US" sz="1200" dirty="0" smtClean="0"/>
              <a:t>vector</a:t>
            </a:r>
            <a:endParaRPr lang="en-US" sz="1200" dirty="0"/>
          </a:p>
        </p:txBody>
      </p:sp>
      <p:sp>
        <p:nvSpPr>
          <p:cNvPr id="78" name="Down Arrow 77"/>
          <p:cNvSpPr/>
          <p:nvPr/>
        </p:nvSpPr>
        <p:spPr>
          <a:xfrm>
            <a:off x="2977415" y="3703537"/>
            <a:ext cx="45719" cy="484288"/>
          </a:xfrm>
          <a:prstGeom prst="down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2573553" y="4264024"/>
            <a:ext cx="853441" cy="461665"/>
          </a:xfrm>
          <a:prstGeom prst="rect">
            <a:avLst/>
          </a:prstGeom>
          <a:noFill/>
        </p:spPr>
        <p:txBody>
          <a:bodyPr wrap="square" rtlCol="0">
            <a:spAutoFit/>
          </a:bodyPr>
          <a:lstStyle/>
          <a:p>
            <a:pPr algn="ctr"/>
            <a:r>
              <a:rPr lang="en-US" sz="1200" dirty="0" smtClean="0"/>
              <a:t>Feature</a:t>
            </a:r>
          </a:p>
          <a:p>
            <a:pPr algn="ctr"/>
            <a:r>
              <a:rPr lang="en-US" sz="1200" dirty="0" smtClean="0"/>
              <a:t>vector</a:t>
            </a:r>
            <a:endParaRPr lang="en-US" sz="1200" dirty="0"/>
          </a:p>
        </p:txBody>
      </p:sp>
      <p:sp>
        <p:nvSpPr>
          <p:cNvPr id="27" name="Double Bracket 26"/>
          <p:cNvSpPr/>
          <p:nvPr/>
        </p:nvSpPr>
        <p:spPr>
          <a:xfrm>
            <a:off x="1997295" y="4356357"/>
            <a:ext cx="1355505" cy="291843"/>
          </a:xfrm>
          <a:prstGeom prst="bracketPair">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TextBox 80"/>
          <p:cNvSpPr txBox="1"/>
          <p:nvPr/>
        </p:nvSpPr>
        <p:spPr>
          <a:xfrm>
            <a:off x="1279732" y="4310190"/>
            <a:ext cx="838200" cy="369332"/>
          </a:xfrm>
          <a:prstGeom prst="rect">
            <a:avLst/>
          </a:prstGeom>
          <a:noFill/>
        </p:spPr>
        <p:txBody>
          <a:bodyPr wrap="square" rtlCol="0">
            <a:spAutoFit/>
          </a:bodyPr>
          <a:lstStyle/>
          <a:p>
            <a:pPr algn="ctr"/>
            <a:r>
              <a:rPr lang="en-US" dirty="0" err="1" smtClean="0"/>
              <a:t>dist</a:t>
            </a:r>
            <a:endParaRPr lang="en-US" dirty="0"/>
          </a:p>
        </p:txBody>
      </p:sp>
      <p:sp>
        <p:nvSpPr>
          <p:cNvPr id="28" name="Curved Right Arrow 27"/>
          <p:cNvSpPr/>
          <p:nvPr/>
        </p:nvSpPr>
        <p:spPr>
          <a:xfrm>
            <a:off x="857250" y="3430037"/>
            <a:ext cx="514350" cy="1141963"/>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2" name="Content Placeholder 2"/>
              <p:cNvSpPr txBox="1">
                <a:spLocks/>
              </p:cNvSpPr>
              <p:nvPr/>
            </p:nvSpPr>
            <p:spPr>
              <a:xfrm>
                <a:off x="518160" y="5097780"/>
                <a:ext cx="8229600" cy="1295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Shape descriptor</a:t>
                </a:r>
              </a:p>
              <a:p>
                <a:r>
                  <a:rPr lang="en-US" sz="1700" dirty="0" smtClean="0"/>
                  <a:t> shape descriptor is fixed -dimensional vector </a:t>
                </a:r>
              </a:p>
              <a:p>
                <a:r>
                  <a:rPr lang="en-US" sz="1700" dirty="0"/>
                  <a:t> </a:t>
                </a:r>
                <a:r>
                  <a:rPr lang="en-US" sz="1700" dirty="0" smtClean="0"/>
                  <a:t>mapping shape from the original space to feature space</a:t>
                </a:r>
              </a:p>
              <a:p>
                <a:r>
                  <a:rPr lang="en-US" sz="1700" dirty="0"/>
                  <a:t> </a:t>
                </a:r>
                <a:r>
                  <a:rPr lang="en-US" sz="1700" dirty="0" smtClean="0"/>
                  <a:t>similarity of different shapes could be directly determined by the distances of their shape descriptors</a:t>
                </a:r>
                <a:endParaRPr lang="en-US" sz="1700" dirty="0"/>
              </a:p>
            </p:txBody>
          </p:sp>
        </mc:Choice>
        <mc:Fallback xmlns="">
          <p:sp>
            <p:nvSpPr>
              <p:cNvPr id="82" name="Content Placeholder 2"/>
              <p:cNvSpPr txBox="1">
                <a:spLocks noRot="1" noChangeAspect="1" noMove="1" noResize="1" noEditPoints="1" noAdjustHandles="1" noChangeArrowheads="1" noChangeShapeType="1" noTextEdit="1"/>
              </p:cNvSpPr>
              <p:nvPr/>
            </p:nvSpPr>
            <p:spPr>
              <a:xfrm>
                <a:off x="518160" y="5097780"/>
                <a:ext cx="8229600" cy="1295400"/>
              </a:xfrm>
              <a:prstGeom prst="rect">
                <a:avLst/>
              </a:prstGeom>
              <a:blipFill rotWithShape="0">
                <a:blip r:embed="rId5"/>
                <a:stretch>
                  <a:fillRect l="-963" t="-7512" b="-5634"/>
                </a:stretch>
              </a:blipFill>
            </p:spPr>
            <p:txBody>
              <a:bodyPr/>
              <a:lstStyle/>
              <a:p>
                <a:r>
                  <a:rPr lang="en-US">
                    <a:noFill/>
                  </a:rPr>
                  <a:t> </a:t>
                </a:r>
              </a:p>
            </p:txBody>
          </p:sp>
        </mc:Fallback>
      </mc:AlternateContent>
    </p:spTree>
    <p:extLst>
      <p:ext uri="{BB962C8B-B14F-4D97-AF65-F5344CB8AC3E}">
        <p14:creationId xmlns:p14="http://schemas.microsoft.com/office/powerpoint/2010/main" val="16987806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p:cTn id="26" dur="500" fill="hold"/>
                                        <p:tgtEl>
                                          <p:spTgt spid="25"/>
                                        </p:tgtEl>
                                        <p:attrNameLst>
                                          <p:attrName>ppt_w</p:attrName>
                                        </p:attrNameLst>
                                      </p:cBhvr>
                                      <p:tavLst>
                                        <p:tav tm="0">
                                          <p:val>
                                            <p:fltVal val="0"/>
                                          </p:val>
                                        </p:tav>
                                        <p:tav tm="100000">
                                          <p:val>
                                            <p:strVal val="#ppt_w"/>
                                          </p:val>
                                        </p:tav>
                                      </p:tavLst>
                                    </p:anim>
                                    <p:anim calcmode="lin" valueType="num">
                                      <p:cBhvr>
                                        <p:cTn id="27" dur="500" fill="hold"/>
                                        <p:tgtEl>
                                          <p:spTgt spid="25"/>
                                        </p:tgtEl>
                                        <p:attrNameLst>
                                          <p:attrName>ppt_h</p:attrName>
                                        </p:attrNameLst>
                                      </p:cBhvr>
                                      <p:tavLst>
                                        <p:tav tm="0">
                                          <p:val>
                                            <p:fltVal val="0"/>
                                          </p:val>
                                        </p:tav>
                                        <p:tav tm="100000">
                                          <p:val>
                                            <p:strVal val="#ppt_h"/>
                                          </p:val>
                                        </p:tav>
                                      </p:tavLst>
                                    </p:anim>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 calcmode="lin" valueType="num">
                                      <p:cBhvr additive="base">
                                        <p:cTn id="33" dur="500" fill="hold"/>
                                        <p:tgtEl>
                                          <p:spTgt spid="26"/>
                                        </p:tgtEl>
                                        <p:attrNameLst>
                                          <p:attrName>ppt_x</p:attrName>
                                        </p:attrNameLst>
                                      </p:cBhvr>
                                      <p:tavLst>
                                        <p:tav tm="0">
                                          <p:val>
                                            <p:strVal val="#ppt_x"/>
                                          </p:val>
                                        </p:tav>
                                        <p:tav tm="100000">
                                          <p:val>
                                            <p:strVal val="#ppt_x"/>
                                          </p:val>
                                        </p:tav>
                                      </p:tavLst>
                                    </p:anim>
                                    <p:anim calcmode="lin" valueType="num">
                                      <p:cBhvr additive="base">
                                        <p:cTn id="34" dur="500" fill="hold"/>
                                        <p:tgtEl>
                                          <p:spTgt spid="26"/>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500" fill="hold"/>
                                        <p:tgtEl>
                                          <p:spTgt spid="78"/>
                                        </p:tgtEl>
                                        <p:attrNameLst>
                                          <p:attrName>ppt_x</p:attrName>
                                        </p:attrNameLst>
                                      </p:cBhvr>
                                      <p:tavLst>
                                        <p:tav tm="0">
                                          <p:val>
                                            <p:strVal val="#ppt_x"/>
                                          </p:val>
                                        </p:tav>
                                        <p:tav tm="100000">
                                          <p:val>
                                            <p:strVal val="#ppt_x"/>
                                          </p:val>
                                        </p:tav>
                                      </p:tavLst>
                                    </p:anim>
                                    <p:anim calcmode="lin" valueType="num">
                                      <p:cBhvr additive="base">
                                        <p:cTn id="38" dur="500" fill="hold"/>
                                        <p:tgtEl>
                                          <p:spTgt spid="7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p:cTn id="43" dur="500" fill="hold"/>
                                        <p:tgtEl>
                                          <p:spTgt spid="72"/>
                                        </p:tgtEl>
                                        <p:attrNameLst>
                                          <p:attrName>ppt_w</p:attrName>
                                        </p:attrNameLst>
                                      </p:cBhvr>
                                      <p:tavLst>
                                        <p:tav tm="0">
                                          <p:val>
                                            <p:fltVal val="0"/>
                                          </p:val>
                                        </p:tav>
                                        <p:tav tm="100000">
                                          <p:val>
                                            <p:strVal val="#ppt_w"/>
                                          </p:val>
                                        </p:tav>
                                      </p:tavLst>
                                    </p:anim>
                                    <p:anim calcmode="lin" valueType="num">
                                      <p:cBhvr>
                                        <p:cTn id="44" dur="500" fill="hold"/>
                                        <p:tgtEl>
                                          <p:spTgt spid="72"/>
                                        </p:tgtEl>
                                        <p:attrNameLst>
                                          <p:attrName>ppt_h</p:attrName>
                                        </p:attrNameLst>
                                      </p:cBhvr>
                                      <p:tavLst>
                                        <p:tav tm="0">
                                          <p:val>
                                            <p:fltVal val="0"/>
                                          </p:val>
                                        </p:tav>
                                        <p:tav tm="100000">
                                          <p:val>
                                            <p:strVal val="#ppt_h"/>
                                          </p:val>
                                        </p:tav>
                                      </p:tavLst>
                                    </p:anim>
                                    <p:animEffect transition="in" filter="fade">
                                      <p:cBhvr>
                                        <p:cTn id="45" dur="500"/>
                                        <p:tgtEl>
                                          <p:spTgt spid="7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animEffect transition="in" filter="fade">
                                      <p:cBhvr>
                                        <p:cTn id="50" dur="500"/>
                                        <p:tgtEl>
                                          <p:spTgt spid="8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wipe(down)">
                                      <p:cBhvr>
                                        <p:cTn id="58" dur="500"/>
                                        <p:tgtEl>
                                          <p:spTgt spid="8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wipe(down)">
                                      <p:cBhvr>
                                        <p:cTn id="61" dur="500"/>
                                        <p:tgtEl>
                                          <p:spTgt spid="27"/>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additive="base">
                                        <p:cTn id="66" dur="500" fill="hold"/>
                                        <p:tgtEl>
                                          <p:spTgt spid="82"/>
                                        </p:tgtEl>
                                        <p:attrNameLst>
                                          <p:attrName>ppt_x</p:attrName>
                                        </p:attrNameLst>
                                      </p:cBhvr>
                                      <p:tavLst>
                                        <p:tav tm="0">
                                          <p:val>
                                            <p:strVal val="#ppt_x"/>
                                          </p:val>
                                        </p:tav>
                                        <p:tav tm="100000">
                                          <p:val>
                                            <p:strVal val="#ppt_x"/>
                                          </p:val>
                                        </p:tav>
                                      </p:tavLst>
                                    </p:anim>
                                    <p:anim calcmode="lin" valueType="num">
                                      <p:cBhvr additive="base">
                                        <p:cTn id="67"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26" grpId="0" animBg="1"/>
      <p:bldP spid="72" grpId="0"/>
      <p:bldP spid="78" grpId="0" animBg="1"/>
      <p:bldP spid="80" grpId="0"/>
      <p:bldP spid="27" grpId="0" animBg="1"/>
      <p:bldP spid="81" grpId="0"/>
      <p:bldP spid="28" grpId="0" animBg="1"/>
      <p:bldP spid="8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772400" cy="1295399"/>
          </a:xfrm>
        </p:spPr>
        <p:txBody>
          <a:bodyPr>
            <a:normAutofit fontScale="90000"/>
          </a:bodyPr>
          <a:lstStyle/>
          <a:p>
            <a:pPr lvl="0"/>
            <a:r>
              <a:rPr lang="en-US" dirty="0" smtClean="0"/>
              <a:t>Data-driven 3D retrieval</a:t>
            </a:r>
            <a:r>
              <a:rPr lang="en-US" dirty="0"/>
              <a:t/>
            </a:r>
            <a:br>
              <a:rPr lang="en-US" dirty="0"/>
            </a:br>
            <a:endParaRPr lang="en-US" dirty="0"/>
          </a:p>
        </p:txBody>
      </p:sp>
      <p:sp>
        <p:nvSpPr>
          <p:cNvPr id="3" name="TextBox 2"/>
          <p:cNvSpPr txBox="1"/>
          <p:nvPr/>
        </p:nvSpPr>
        <p:spPr>
          <a:xfrm>
            <a:off x="533400" y="1983385"/>
            <a:ext cx="4953000" cy="584775"/>
          </a:xfrm>
          <a:prstGeom prst="rect">
            <a:avLst/>
          </a:prstGeom>
          <a:noFill/>
        </p:spPr>
        <p:txBody>
          <a:bodyPr wrap="square" rtlCol="0">
            <a:spAutoFit/>
          </a:bodyPr>
          <a:lstStyle/>
          <a:p>
            <a:pPr marL="285750" indent="-285750">
              <a:buFont typeface="Arial" pitchFamily="34" charset="0"/>
              <a:buChar char="•"/>
            </a:pPr>
            <a:r>
              <a:rPr lang="en-US" sz="3200" dirty="0" smtClean="0"/>
              <a:t>Shape Google</a:t>
            </a:r>
          </a:p>
        </p:txBody>
      </p:sp>
      <p:sp>
        <p:nvSpPr>
          <p:cNvPr id="12" name="TextBox 11"/>
          <p:cNvSpPr txBox="1"/>
          <p:nvPr/>
        </p:nvSpPr>
        <p:spPr>
          <a:xfrm>
            <a:off x="533400" y="2971800"/>
            <a:ext cx="4927068" cy="584775"/>
          </a:xfrm>
          <a:prstGeom prst="rect">
            <a:avLst/>
          </a:prstGeom>
          <a:noFill/>
        </p:spPr>
        <p:txBody>
          <a:bodyPr wrap="square" rtlCol="0">
            <a:spAutoFit/>
          </a:bodyPr>
          <a:lstStyle/>
          <a:p>
            <a:pPr marL="285750" indent="-285750">
              <a:buFont typeface="Arial" pitchFamily="34" charset="0"/>
              <a:buChar char="•"/>
            </a:pPr>
            <a:r>
              <a:rPr lang="en-US" sz="3200" dirty="0" smtClean="0"/>
              <a:t>Deep learning</a:t>
            </a:r>
            <a:endParaRPr lang="en-US" sz="3200" dirty="0"/>
          </a:p>
        </p:txBody>
      </p:sp>
    </p:spTree>
    <p:extLst>
      <p:ext uri="{BB962C8B-B14F-4D97-AF65-F5344CB8AC3E}">
        <p14:creationId xmlns:p14="http://schemas.microsoft.com/office/powerpoint/2010/main" val="181307798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8600"/>
            <a:ext cx="7772400" cy="1295399"/>
          </a:xfrm>
        </p:spPr>
        <p:txBody>
          <a:bodyPr>
            <a:normAutofit/>
          </a:bodyPr>
          <a:lstStyle/>
          <a:p>
            <a:r>
              <a:rPr lang="en-US" dirty="0" smtClean="0"/>
              <a:t>Shape Google</a:t>
            </a:r>
            <a:endParaRPr lang="en-US" dirty="0"/>
          </a:p>
        </p:txBody>
      </p:sp>
      <p:sp>
        <p:nvSpPr>
          <p:cNvPr id="8" name="Shape 84"/>
          <p:cNvSpPr/>
          <p:nvPr/>
        </p:nvSpPr>
        <p:spPr>
          <a:xfrm>
            <a:off x="523875" y="1462444"/>
            <a:ext cx="8153400"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400" i="1" dirty="0" smtClean="0">
                <a:hlinkClick r:id="rId2"/>
              </a:rPr>
              <a:t>Alexander Bronstein </a:t>
            </a:r>
            <a:r>
              <a:rPr lang="en-US" sz="2400" dirty="0" smtClean="0">
                <a:hlinkClick r:id="rId2"/>
              </a:rPr>
              <a:t>(TOG2011)</a:t>
            </a:r>
            <a:r>
              <a:rPr lang="en-US" sz="2400" i="1" dirty="0" smtClean="0">
                <a:hlinkClick r:id="rId2"/>
              </a:rPr>
              <a:t> </a:t>
            </a:r>
            <a:r>
              <a:rPr lang="en-US" sz="2400" dirty="0" smtClean="0"/>
              <a:t>generalize </a:t>
            </a:r>
            <a:r>
              <a:rPr lang="en-US" sz="2400" dirty="0" err="1" smtClean="0"/>
              <a:t>BoF</a:t>
            </a:r>
            <a:r>
              <a:rPr lang="en-US" sz="2400" dirty="0" smtClean="0"/>
              <a:t> model to construct shape descriptor for shape retrieval</a:t>
            </a:r>
            <a:endParaRPr sz="2400" dirty="0"/>
          </a:p>
        </p:txBody>
      </p:sp>
      <p:sp>
        <p:nvSpPr>
          <p:cNvPr id="6" name="Shape 84"/>
          <p:cNvSpPr/>
          <p:nvPr/>
        </p:nvSpPr>
        <p:spPr>
          <a:xfrm>
            <a:off x="571500" y="2491182"/>
            <a:ext cx="2752725" cy="41036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000" dirty="0" smtClean="0"/>
              <a:t>Main contribution:</a:t>
            </a:r>
            <a:endParaRPr sz="2000" dirty="0"/>
          </a:p>
        </p:txBody>
      </p:sp>
      <p:sp>
        <p:nvSpPr>
          <p:cNvPr id="3" name="TextBox 2"/>
          <p:cNvSpPr txBox="1"/>
          <p:nvPr/>
        </p:nvSpPr>
        <p:spPr>
          <a:xfrm>
            <a:off x="1143000" y="3352800"/>
            <a:ext cx="7239000" cy="369332"/>
          </a:xfrm>
          <a:prstGeom prst="rect">
            <a:avLst/>
          </a:prstGeom>
          <a:noFill/>
        </p:spPr>
        <p:txBody>
          <a:bodyPr wrap="square" rtlCol="0">
            <a:spAutoFit/>
          </a:bodyPr>
          <a:lstStyle/>
          <a:p>
            <a:pPr marL="285750" indent="-285750">
              <a:buFont typeface="Arial" pitchFamily="34" charset="0"/>
              <a:buChar char="•"/>
            </a:pPr>
            <a:r>
              <a:rPr lang="en-US" dirty="0" smtClean="0"/>
              <a:t>Generalize </a:t>
            </a:r>
            <a:r>
              <a:rPr lang="en-US" dirty="0" err="1" smtClean="0"/>
              <a:t>BoF</a:t>
            </a:r>
            <a:r>
              <a:rPr lang="en-US" dirty="0" smtClean="0"/>
              <a:t> model from computer vision to shape retrieval problem</a:t>
            </a:r>
            <a:endParaRPr lang="en-US" dirty="0"/>
          </a:p>
        </p:txBody>
      </p:sp>
      <p:sp>
        <p:nvSpPr>
          <p:cNvPr id="9" name="TextBox 8"/>
          <p:cNvSpPr txBox="1"/>
          <p:nvPr/>
        </p:nvSpPr>
        <p:spPr>
          <a:xfrm>
            <a:off x="1143000" y="4038600"/>
            <a:ext cx="7239000" cy="369332"/>
          </a:xfrm>
          <a:prstGeom prst="rect">
            <a:avLst/>
          </a:prstGeom>
          <a:noFill/>
        </p:spPr>
        <p:txBody>
          <a:bodyPr wrap="square" rtlCol="0">
            <a:spAutoFit/>
          </a:bodyPr>
          <a:lstStyle/>
          <a:p>
            <a:pPr marL="285750" indent="-285750">
              <a:buFont typeface="Arial" pitchFamily="34" charset="0"/>
              <a:buChar char="•"/>
            </a:pPr>
            <a:r>
              <a:rPr lang="en-US" dirty="0" smtClean="0"/>
              <a:t>Consider spatial information of “vocabulary” to improve performance</a:t>
            </a:r>
            <a:endParaRPr lang="en-US" dirty="0"/>
          </a:p>
        </p:txBody>
      </p:sp>
      <p:sp>
        <p:nvSpPr>
          <p:cNvPr id="10" name="TextBox 9"/>
          <p:cNvSpPr txBox="1"/>
          <p:nvPr/>
        </p:nvSpPr>
        <p:spPr>
          <a:xfrm>
            <a:off x="1143000" y="4800600"/>
            <a:ext cx="7239000" cy="369332"/>
          </a:xfrm>
          <a:prstGeom prst="rect">
            <a:avLst/>
          </a:prstGeom>
          <a:noFill/>
        </p:spPr>
        <p:txBody>
          <a:bodyPr wrap="square" rtlCol="0">
            <a:spAutoFit/>
          </a:bodyPr>
          <a:lstStyle/>
          <a:p>
            <a:pPr marL="285750" indent="-285750">
              <a:buFont typeface="Arial" pitchFamily="34" charset="0"/>
              <a:buChar char="•"/>
            </a:pPr>
            <a:r>
              <a:rPr lang="en-US" dirty="0" smtClean="0"/>
              <a:t>Adopt metric learning  to represent the shape as a binary code.</a:t>
            </a:r>
            <a:endParaRPr lang="en-US" dirty="0"/>
          </a:p>
        </p:txBody>
      </p:sp>
    </p:spTree>
    <p:extLst>
      <p:ext uri="{BB962C8B-B14F-4D97-AF65-F5344CB8AC3E}">
        <p14:creationId xmlns:p14="http://schemas.microsoft.com/office/powerpoint/2010/main" val="3561487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9" grpId="0"/>
      <p:bldP spid="10"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4"/>
          <p:cNvSpPr/>
          <p:nvPr/>
        </p:nvSpPr>
        <p:spPr>
          <a:xfrm>
            <a:off x="1524000" y="2514600"/>
            <a:ext cx="4419600"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lvl="0">
              <a:buClrTx/>
              <a:buSzPct val="100000"/>
              <a:buFont typeface="Arial" pitchFamily="34" charset="0"/>
              <a:buChar char="•"/>
              <a:defRPr sz="1800">
                <a:solidFill>
                  <a:srgbClr val="000000"/>
                </a:solidFill>
                <a:effectLst/>
              </a:defRPr>
            </a:pPr>
            <a:r>
              <a:rPr lang="en-US" sz="2400" dirty="0" smtClean="0"/>
              <a:t>Extract local features </a:t>
            </a:r>
            <a:endParaRPr sz="2400" dirty="0"/>
          </a:p>
        </p:txBody>
      </p:sp>
      <p:sp>
        <p:nvSpPr>
          <p:cNvPr id="8" name="Shape 84"/>
          <p:cNvSpPr/>
          <p:nvPr/>
        </p:nvSpPr>
        <p:spPr>
          <a:xfrm>
            <a:off x="694346" y="1752600"/>
            <a:ext cx="6087454"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400" dirty="0" smtClean="0"/>
              <a:t>Brief introduction  to bag-of-feature model</a:t>
            </a:r>
            <a:endParaRPr sz="2400" dirty="0"/>
          </a:p>
        </p:txBody>
      </p:sp>
      <p:sp>
        <p:nvSpPr>
          <p:cNvPr id="9" name="Shape 84"/>
          <p:cNvSpPr/>
          <p:nvPr/>
        </p:nvSpPr>
        <p:spPr>
          <a:xfrm>
            <a:off x="1524000" y="3200400"/>
            <a:ext cx="6324600"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lvl="0">
              <a:buClrTx/>
              <a:buSzPct val="100000"/>
              <a:buFont typeface="Arial" pitchFamily="34" charset="0"/>
              <a:buChar char="•"/>
              <a:defRPr sz="1800">
                <a:solidFill>
                  <a:srgbClr val="000000"/>
                </a:solidFill>
                <a:effectLst/>
              </a:defRPr>
            </a:pPr>
            <a:r>
              <a:rPr lang="en-US" sz="2400" dirty="0" smtClean="0"/>
              <a:t>Generating codebook</a:t>
            </a:r>
            <a:endParaRPr sz="2400" dirty="0"/>
          </a:p>
        </p:txBody>
      </p:sp>
      <p:sp>
        <p:nvSpPr>
          <p:cNvPr id="10" name="Shape 84"/>
          <p:cNvSpPr/>
          <p:nvPr/>
        </p:nvSpPr>
        <p:spPr>
          <a:xfrm>
            <a:off x="1524000" y="4038600"/>
            <a:ext cx="6595930"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lvl="0">
              <a:buClrTx/>
              <a:buSzPct val="100000"/>
              <a:buFont typeface="Arial" pitchFamily="34" charset="0"/>
              <a:buChar char="•"/>
              <a:defRPr sz="1800">
                <a:solidFill>
                  <a:srgbClr val="000000"/>
                </a:solidFill>
                <a:effectLst/>
              </a:defRPr>
            </a:pPr>
            <a:r>
              <a:rPr lang="en-US" sz="2400" dirty="0" smtClean="0"/>
              <a:t>Quantize features using entry in the codebook, </a:t>
            </a:r>
            <a:endParaRPr sz="2400" dirty="0"/>
          </a:p>
        </p:txBody>
      </p:sp>
      <p:sp>
        <p:nvSpPr>
          <p:cNvPr id="13" name="Shape 84"/>
          <p:cNvSpPr/>
          <p:nvPr/>
        </p:nvSpPr>
        <p:spPr>
          <a:xfrm>
            <a:off x="1524000" y="4876800"/>
            <a:ext cx="6595930"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lvl="0">
              <a:buClrTx/>
              <a:buSzPct val="100000"/>
              <a:buFont typeface="Arial" pitchFamily="34" charset="0"/>
              <a:buChar char="•"/>
              <a:defRPr sz="1800">
                <a:solidFill>
                  <a:srgbClr val="000000"/>
                </a:solidFill>
                <a:effectLst/>
              </a:defRPr>
            </a:pPr>
            <a:r>
              <a:rPr lang="en-US" sz="2400" dirty="0" smtClean="0"/>
              <a:t>Represent shape by frequencies of entry in the codebook</a:t>
            </a:r>
            <a:endParaRPr sz="2400" dirty="0"/>
          </a:p>
        </p:txBody>
      </p:sp>
      <p:sp>
        <p:nvSpPr>
          <p:cNvPr id="14" name="Rectangle 13"/>
          <p:cNvSpPr/>
          <p:nvPr/>
        </p:nvSpPr>
        <p:spPr>
          <a:xfrm>
            <a:off x="0" y="6550223"/>
            <a:ext cx="8534400" cy="307777"/>
          </a:xfrm>
          <a:prstGeom prst="rect">
            <a:avLst/>
          </a:prstGeom>
        </p:spPr>
        <p:txBody>
          <a:bodyPr wrap="square">
            <a:spAutoFit/>
          </a:bodyPr>
          <a:lstStyle/>
          <a:p>
            <a:pPr algn="ctr"/>
            <a:r>
              <a:rPr lang="en-US" sz="1400" dirty="0" smtClean="0"/>
              <a:t>Many content is from “http</a:t>
            </a:r>
            <a:r>
              <a:rPr lang="en-US" sz="1400" dirty="0"/>
              <a:t>://www.cs.unc.edu/~</a:t>
            </a:r>
            <a:r>
              <a:rPr lang="en-US" sz="1400" dirty="0" err="1" smtClean="0"/>
              <a:t>lazebnik</a:t>
            </a:r>
            <a:r>
              <a:rPr lang="en-US" sz="1400" dirty="0" smtClean="0"/>
              <a:t>/spring09/lec18_bag_of_features.pdf”</a:t>
            </a:r>
            <a:endParaRPr lang="en-US" sz="1400" dirty="0"/>
          </a:p>
        </p:txBody>
      </p:sp>
      <p:sp>
        <p:nvSpPr>
          <p:cNvPr id="11" name="Title 1"/>
          <p:cNvSpPr txBox="1">
            <a:spLocks/>
          </p:cNvSpPr>
          <p:nvPr/>
        </p:nvSpPr>
        <p:spPr>
          <a:xfrm>
            <a:off x="685800" y="228600"/>
            <a:ext cx="7772400" cy="1295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Shape Google</a:t>
            </a:r>
            <a:endParaRPr lang="en-US" dirty="0"/>
          </a:p>
        </p:txBody>
      </p:sp>
    </p:spTree>
    <p:extLst>
      <p:ext uri="{BB962C8B-B14F-4D97-AF65-F5344CB8AC3E}">
        <p14:creationId xmlns:p14="http://schemas.microsoft.com/office/powerpoint/2010/main" val="30549778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iterate>
                                    <p:tmAbs val="0"/>
                                  </p:iterate>
                                  <p:childTnLst>
                                    <p:set>
                                      <p:cBhvr>
                                        <p:cTn id="6" fill="hold"/>
                                        <p:tgtEl>
                                          <p:spTgt spid="7"/>
                                        </p:tgtEl>
                                        <p:attrNameLst>
                                          <p:attrName>style.visibility</p:attrName>
                                        </p:attrNameLst>
                                      </p:cBhvr>
                                      <p:to>
                                        <p:strVal val="visible"/>
                                      </p:to>
                                    </p:set>
                                    <p:animEffect transition="in" filter="box(ou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iterate>
                                    <p:tmAbs val="0"/>
                                  </p:iterate>
                                  <p:childTnLst>
                                    <p:set>
                                      <p:cBhvr>
                                        <p:cTn id="11" fill="hold"/>
                                        <p:tgtEl>
                                          <p:spTgt spid="9"/>
                                        </p:tgtEl>
                                        <p:attrNameLst>
                                          <p:attrName>style.visibility</p:attrName>
                                        </p:attrNameLst>
                                      </p:cBhvr>
                                      <p:to>
                                        <p:strVal val="visible"/>
                                      </p:to>
                                    </p:set>
                                    <p:animEffect transition="in" filter="box(ou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iterate>
                                    <p:tmAbs val="0"/>
                                  </p:iterate>
                                  <p:childTnLst>
                                    <p:set>
                                      <p:cBhvr>
                                        <p:cTn id="16" fill="hold"/>
                                        <p:tgtEl>
                                          <p:spTgt spid="10"/>
                                        </p:tgtEl>
                                        <p:attrNameLst>
                                          <p:attrName>style.visibility</p:attrName>
                                        </p:attrNameLst>
                                      </p:cBhvr>
                                      <p:to>
                                        <p:strVal val="visible"/>
                                      </p:to>
                                    </p:set>
                                    <p:animEffect transition="in" filter="box(out)">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iterate>
                                    <p:tmAbs val="0"/>
                                  </p:iterate>
                                  <p:childTnLst>
                                    <p:set>
                                      <p:cBhvr>
                                        <p:cTn id="21" fill="hold"/>
                                        <p:tgtEl>
                                          <p:spTgt spid="13"/>
                                        </p:tgtEl>
                                        <p:attrNameLst>
                                          <p:attrName>style.visibility</p:attrName>
                                        </p:attrNameLst>
                                      </p:cBhvr>
                                      <p:to>
                                        <p:strVal val="visible"/>
                                      </p:to>
                                    </p:set>
                                    <p:animEffect transition="in" filter="box(out)">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9" grpId="0" animBg="1" advAuto="0"/>
      <p:bldP spid="10" grpId="0" animBg="1" advAuto="0"/>
      <p:bldP spid="13" grpId="0" animBg="1" advAuto="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84"/>
          <p:cNvSpPr/>
          <p:nvPr/>
        </p:nvSpPr>
        <p:spPr>
          <a:xfrm>
            <a:off x="523875" y="1447800"/>
            <a:ext cx="2125054"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400" dirty="0" err="1" smtClean="0"/>
              <a:t>BoF</a:t>
            </a:r>
            <a:r>
              <a:rPr lang="en-US" sz="2400" dirty="0" smtClean="0"/>
              <a:t> for shapes</a:t>
            </a:r>
            <a:endParaRPr sz="2400"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851351"/>
            <a:ext cx="4038600" cy="363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hape 84"/>
          <p:cNvSpPr/>
          <p:nvPr/>
        </p:nvSpPr>
        <p:spPr>
          <a:xfrm>
            <a:off x="1143000" y="1924923"/>
            <a:ext cx="7239000"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lvl="0">
              <a:buClrTx/>
              <a:buSzPct val="100000"/>
              <a:buFont typeface="Arial" pitchFamily="34" charset="0"/>
              <a:buChar char="•"/>
              <a:defRPr sz="1800">
                <a:solidFill>
                  <a:srgbClr val="000000"/>
                </a:solidFill>
                <a:effectLst/>
              </a:defRPr>
            </a:pPr>
            <a:r>
              <a:rPr lang="en-US" sz="2000" dirty="0" smtClean="0"/>
              <a:t>Extracting HKS as local features, then apply </a:t>
            </a:r>
            <a:r>
              <a:rPr lang="en-US" sz="2000" dirty="0" err="1" smtClean="0"/>
              <a:t>BoF</a:t>
            </a:r>
            <a:r>
              <a:rPr lang="en-US" sz="2000" dirty="0" smtClean="0"/>
              <a:t> and spatially-sensitive </a:t>
            </a:r>
            <a:r>
              <a:rPr lang="en-US" sz="2000" dirty="0" err="1" smtClean="0"/>
              <a:t>BoF</a:t>
            </a:r>
            <a:r>
              <a:rPr lang="en-US" sz="2000" dirty="0" smtClean="0"/>
              <a:t> to get a global descriptor as follows:</a:t>
            </a:r>
            <a:endParaRPr sz="2000" dirty="0"/>
          </a:p>
        </p:txBody>
      </p:sp>
      <p:sp>
        <p:nvSpPr>
          <p:cNvPr id="7" name="Rectangle 6"/>
          <p:cNvSpPr/>
          <p:nvPr/>
        </p:nvSpPr>
        <p:spPr>
          <a:xfrm>
            <a:off x="364175" y="6550223"/>
            <a:ext cx="7772400" cy="307777"/>
          </a:xfrm>
          <a:prstGeom prst="rect">
            <a:avLst/>
          </a:prstGeom>
        </p:spPr>
        <p:txBody>
          <a:bodyPr wrap="square">
            <a:spAutoFit/>
          </a:bodyPr>
          <a:lstStyle/>
          <a:p>
            <a:r>
              <a:rPr lang="en-US" sz="1400" dirty="0" smtClean="0"/>
              <a:t>Many content is from “</a:t>
            </a:r>
            <a:r>
              <a:rPr lang="en-US" sz="1400" dirty="0"/>
              <a:t>Shape Google: Geometric Words and Expressions for </a:t>
            </a:r>
            <a:r>
              <a:rPr lang="en-US" sz="1400" dirty="0" smtClean="0"/>
              <a:t>Invariant Shape </a:t>
            </a:r>
            <a:r>
              <a:rPr lang="en-US" sz="1400" dirty="0"/>
              <a:t>Retrieval</a:t>
            </a:r>
            <a:r>
              <a:rPr lang="en-US" sz="1400" dirty="0" smtClean="0"/>
              <a:t>”</a:t>
            </a:r>
            <a:endParaRPr lang="en-US" sz="1400" dirty="0"/>
          </a:p>
        </p:txBody>
      </p:sp>
      <p:sp>
        <p:nvSpPr>
          <p:cNvPr id="9" name="Title 1"/>
          <p:cNvSpPr txBox="1">
            <a:spLocks/>
          </p:cNvSpPr>
          <p:nvPr/>
        </p:nvSpPr>
        <p:spPr>
          <a:xfrm>
            <a:off x="685800" y="228600"/>
            <a:ext cx="7772400" cy="1295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Shape Google</a:t>
            </a:r>
            <a:endParaRPr lang="en-US" dirty="0"/>
          </a:p>
        </p:txBody>
      </p:sp>
    </p:spTree>
    <p:extLst>
      <p:ext uri="{BB962C8B-B14F-4D97-AF65-F5344CB8AC3E}">
        <p14:creationId xmlns:p14="http://schemas.microsoft.com/office/powerpoint/2010/main" val="3189204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4"/>
          <p:cNvSpPr/>
          <p:nvPr/>
        </p:nvSpPr>
        <p:spPr>
          <a:xfrm>
            <a:off x="337311" y="1299724"/>
            <a:ext cx="4615689"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400" dirty="0" smtClean="0"/>
              <a:t>Example of shapes</a:t>
            </a:r>
            <a:endParaRPr sz="2400" dirty="0"/>
          </a:p>
        </p:txBody>
      </p:sp>
      <p:sp>
        <p:nvSpPr>
          <p:cNvPr id="8" name="Title 1"/>
          <p:cNvSpPr txBox="1">
            <a:spLocks/>
          </p:cNvSpPr>
          <p:nvPr/>
        </p:nvSpPr>
        <p:spPr>
          <a:xfrm>
            <a:off x="685800" y="228600"/>
            <a:ext cx="7772400" cy="1295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Shape Google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854" y="1771648"/>
            <a:ext cx="6943832" cy="4857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758711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8625" y="285750"/>
            <a:ext cx="5481638"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400" y="685800"/>
            <a:ext cx="1917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Right Arrow 5"/>
          <p:cNvSpPr/>
          <p:nvPr/>
        </p:nvSpPr>
        <p:spPr>
          <a:xfrm>
            <a:off x="2076450" y="1257300"/>
            <a:ext cx="8382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 name="Oval 6"/>
          <p:cNvSpPr/>
          <p:nvPr/>
        </p:nvSpPr>
        <p:spPr>
          <a:xfrm>
            <a:off x="8626475" y="1409700"/>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8" name="Oval 7"/>
          <p:cNvSpPr/>
          <p:nvPr/>
        </p:nvSpPr>
        <p:spPr>
          <a:xfrm>
            <a:off x="8804275" y="14097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9" name="Oval 8"/>
          <p:cNvSpPr/>
          <p:nvPr/>
        </p:nvSpPr>
        <p:spPr>
          <a:xfrm>
            <a:off x="8969375" y="14097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0" name="Oval 9"/>
          <p:cNvSpPr/>
          <p:nvPr/>
        </p:nvSpPr>
        <p:spPr>
          <a:xfrm>
            <a:off x="5578475" y="2374900"/>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1" name="Oval 10"/>
          <p:cNvSpPr/>
          <p:nvPr/>
        </p:nvSpPr>
        <p:spPr>
          <a:xfrm>
            <a:off x="5578475" y="2592388"/>
            <a:ext cx="112713" cy="112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2" name="Oval 11"/>
          <p:cNvSpPr/>
          <p:nvPr/>
        </p:nvSpPr>
        <p:spPr>
          <a:xfrm>
            <a:off x="5578475" y="2811463"/>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cxnSp>
        <p:nvCxnSpPr>
          <p:cNvPr id="14" name="Straight Arrow Connector 13"/>
          <p:cNvCxnSpPr>
            <a:cxnSpLocks noChangeShapeType="1"/>
          </p:cNvCxnSpPr>
          <p:nvPr/>
        </p:nvCxnSpPr>
        <p:spPr bwMode="auto">
          <a:xfrm>
            <a:off x="1600200" y="6151563"/>
            <a:ext cx="5867400" cy="0"/>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flipV="1">
            <a:off x="1600200" y="3563938"/>
            <a:ext cx="0" cy="2587625"/>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7" name="Rectangle 16"/>
          <p:cNvSpPr/>
          <p:nvPr/>
        </p:nvSpPr>
        <p:spPr>
          <a:xfrm>
            <a:off x="3200400" y="4724400"/>
            <a:ext cx="304800" cy="142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8" name="Rectangle 17"/>
          <p:cNvSpPr/>
          <p:nvPr/>
        </p:nvSpPr>
        <p:spPr>
          <a:xfrm>
            <a:off x="3505200" y="3962400"/>
            <a:ext cx="304800" cy="218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3567" name="TextBox 18"/>
          <p:cNvSpPr txBox="1">
            <a:spLocks noChangeArrowheads="1"/>
          </p:cNvSpPr>
          <p:nvPr/>
        </p:nvSpPr>
        <p:spPr bwMode="auto">
          <a:xfrm rot="-5400000">
            <a:off x="83345" y="4545806"/>
            <a:ext cx="2424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2400" b="1"/>
              <a:t>Number of Points</a:t>
            </a:r>
          </a:p>
        </p:txBody>
      </p:sp>
      <p:cxnSp>
        <p:nvCxnSpPr>
          <p:cNvPr id="21" name="Straight Arrow Connector 20"/>
          <p:cNvCxnSpPr>
            <a:cxnSpLocks noChangeShapeType="1"/>
            <a:endCxn id="29" idx="0"/>
          </p:cNvCxnSpPr>
          <p:nvPr/>
        </p:nvCxnSpPr>
        <p:spPr bwMode="auto">
          <a:xfrm>
            <a:off x="4651375" y="1954213"/>
            <a:ext cx="752475" cy="2008187"/>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3346450" y="1933575"/>
            <a:ext cx="463550" cy="2714625"/>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7" name="Rectangle 26"/>
          <p:cNvSpPr/>
          <p:nvPr/>
        </p:nvSpPr>
        <p:spPr>
          <a:xfrm>
            <a:off x="3816350" y="3563938"/>
            <a:ext cx="292100" cy="258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8" name="Rectangle 27"/>
          <p:cNvSpPr/>
          <p:nvPr/>
        </p:nvSpPr>
        <p:spPr>
          <a:xfrm>
            <a:off x="4908550" y="4267200"/>
            <a:ext cx="306388" cy="189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9" name="Rectangle 28"/>
          <p:cNvSpPr/>
          <p:nvPr/>
        </p:nvSpPr>
        <p:spPr>
          <a:xfrm>
            <a:off x="5251450" y="3962400"/>
            <a:ext cx="304800" cy="218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0" name="Oval 29"/>
          <p:cNvSpPr/>
          <p:nvPr/>
        </p:nvSpPr>
        <p:spPr>
          <a:xfrm>
            <a:off x="5880100" y="5222875"/>
            <a:ext cx="111125" cy="11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1" name="Oval 30"/>
          <p:cNvSpPr/>
          <p:nvPr/>
        </p:nvSpPr>
        <p:spPr>
          <a:xfrm>
            <a:off x="6099175" y="52212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2" name="Oval 31"/>
          <p:cNvSpPr/>
          <p:nvPr/>
        </p:nvSpPr>
        <p:spPr>
          <a:xfrm>
            <a:off x="6289675" y="52228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3" name="Oval 32"/>
          <p:cNvSpPr/>
          <p:nvPr/>
        </p:nvSpPr>
        <p:spPr>
          <a:xfrm>
            <a:off x="4241800" y="5235575"/>
            <a:ext cx="111125" cy="11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4" name="Oval 33"/>
          <p:cNvSpPr/>
          <p:nvPr/>
        </p:nvSpPr>
        <p:spPr>
          <a:xfrm>
            <a:off x="4460875" y="52339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5" name="Oval 34"/>
          <p:cNvSpPr/>
          <p:nvPr/>
        </p:nvSpPr>
        <p:spPr>
          <a:xfrm>
            <a:off x="4651375" y="52355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6" name="Oval 35"/>
          <p:cNvSpPr/>
          <p:nvPr/>
        </p:nvSpPr>
        <p:spPr>
          <a:xfrm>
            <a:off x="2374900" y="52609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7" name="Oval 36"/>
          <p:cNvSpPr/>
          <p:nvPr/>
        </p:nvSpPr>
        <p:spPr>
          <a:xfrm>
            <a:off x="2593975" y="52578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8" name="Oval 37"/>
          <p:cNvSpPr/>
          <p:nvPr/>
        </p:nvSpPr>
        <p:spPr>
          <a:xfrm>
            <a:off x="2784475" y="52593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3582" name="TextBox 40"/>
          <p:cNvSpPr txBox="1">
            <a:spLocks noChangeArrowheads="1"/>
          </p:cNvSpPr>
          <p:nvPr/>
        </p:nvSpPr>
        <p:spPr bwMode="auto">
          <a:xfrm>
            <a:off x="3346450" y="6156325"/>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2400" b="1"/>
              <a:t>Distance Value</a:t>
            </a:r>
          </a:p>
        </p:txBody>
      </p:sp>
    </p:spTree>
    <p:extLst>
      <p:ext uri="{BB962C8B-B14F-4D97-AF65-F5344CB8AC3E}">
        <p14:creationId xmlns:p14="http://schemas.microsoft.com/office/powerpoint/2010/main" val="915299129"/>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84"/>
          <p:cNvSpPr/>
          <p:nvPr/>
        </p:nvSpPr>
        <p:spPr>
          <a:xfrm>
            <a:off x="337311" y="1299724"/>
            <a:ext cx="4615689"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L="392365" indent="-392365">
              <a:buClr>
                <a:srgbClr val="1497FC"/>
              </a:buClr>
              <a:buSzPct val="75000"/>
              <a:buChar char="✤"/>
              <a:defRPr sz="2800"/>
            </a:lvl1pPr>
          </a:lstStyle>
          <a:p>
            <a:pPr marL="0" lvl="0" indent="0">
              <a:buClrTx/>
              <a:buSzPct val="100000"/>
              <a:buNone/>
              <a:defRPr sz="1800">
                <a:solidFill>
                  <a:srgbClr val="000000"/>
                </a:solidFill>
                <a:effectLst/>
              </a:defRPr>
            </a:pPr>
            <a:r>
              <a:rPr lang="en-US" sz="2400" dirty="0" smtClean="0"/>
              <a:t>Experimental results</a:t>
            </a:r>
            <a:endParaRPr sz="2400" dirty="0"/>
          </a:p>
        </p:txBody>
      </p:sp>
      <p:sp>
        <p:nvSpPr>
          <p:cNvPr id="8" name="Title 1"/>
          <p:cNvSpPr txBox="1">
            <a:spLocks/>
          </p:cNvSpPr>
          <p:nvPr/>
        </p:nvSpPr>
        <p:spPr>
          <a:xfrm>
            <a:off x="685800" y="228600"/>
            <a:ext cx="7772400" cy="1295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Shape Google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71648"/>
            <a:ext cx="5791200" cy="4727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8567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Methods</a:t>
            </a:r>
            <a:endParaRPr lang="en-US" dirty="0"/>
          </a:p>
        </p:txBody>
      </p:sp>
      <p:sp>
        <p:nvSpPr>
          <p:cNvPr id="3" name="Content Placeholder 2"/>
          <p:cNvSpPr>
            <a:spLocks noGrp="1"/>
          </p:cNvSpPr>
          <p:nvPr>
            <p:ph idx="1"/>
          </p:nvPr>
        </p:nvSpPr>
        <p:spPr/>
        <p:txBody>
          <a:bodyPr/>
          <a:lstStyle/>
          <a:p>
            <a:r>
              <a:rPr lang="en-US" dirty="0" smtClean="0"/>
              <a:t>Unsupervised learning based shape descriptor</a:t>
            </a:r>
          </a:p>
          <a:p>
            <a:endParaRPr lang="en-US" dirty="0" smtClean="0"/>
          </a:p>
          <a:p>
            <a:r>
              <a:rPr lang="en-US" dirty="0" smtClean="0"/>
              <a:t>Supervised learning based shape descriptor</a:t>
            </a:r>
          </a:p>
          <a:p>
            <a:endParaRPr lang="en-US" dirty="0"/>
          </a:p>
        </p:txBody>
      </p:sp>
    </p:spTree>
    <p:extLst>
      <p:ext uri="{BB962C8B-B14F-4D97-AF65-F5344CB8AC3E}">
        <p14:creationId xmlns:p14="http://schemas.microsoft.com/office/powerpoint/2010/main" val="8698514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hape 84"/>
          <p:cNvSpPr>
            <a:spLocks noChangeArrowheads="1"/>
          </p:cNvSpPr>
          <p:nvPr/>
        </p:nvSpPr>
        <p:spPr bwMode="auto">
          <a:xfrm>
            <a:off x="2514600" y="152400"/>
            <a:ext cx="5638800"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nchor="ctr">
            <a:spAutoFit/>
          </a:bodyPr>
          <a:lstStyle/>
          <a:p>
            <a:pPr eaLnBrk="1" hangingPunct="1"/>
            <a:r>
              <a:rPr lang="en-US" sz="4000" dirty="0">
                <a:solidFill>
                  <a:srgbClr val="000000"/>
                </a:solidFill>
              </a:rPr>
              <a:t>Bag-of</a:t>
            </a:r>
            <a:r>
              <a:rPr lang="en-US" sz="4000" dirty="0" smtClean="0">
                <a:solidFill>
                  <a:srgbClr val="000000"/>
                </a:solidFill>
              </a:rPr>
              <a:t>-Feature Model</a:t>
            </a:r>
            <a:endParaRPr lang="en-US" sz="4000" dirty="0">
              <a:solidFill>
                <a:srgbClr val="000000"/>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65325"/>
            <a:ext cx="5218113" cy="331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604" name="Rectangle 5"/>
          <p:cNvSpPr>
            <a:spLocks noChangeArrowheads="1"/>
          </p:cNvSpPr>
          <p:nvPr/>
        </p:nvSpPr>
        <p:spPr bwMode="auto">
          <a:xfrm>
            <a:off x="22225" y="6378575"/>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t>http://www.cs.unc.edu/~lazebnik/spring09/lec18_bag_of_features.pdf</a:t>
            </a:r>
          </a:p>
        </p:txBody>
      </p:sp>
    </p:spTree>
    <p:extLst>
      <p:ext uri="{BB962C8B-B14F-4D97-AF65-F5344CB8AC3E}">
        <p14:creationId xmlns:p14="http://schemas.microsoft.com/office/powerpoint/2010/main" val="17885448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eaLnBrk="1" hangingPunct="1"/>
            <a:r>
              <a:rPr lang="en-US">
                <a:latin typeface="Calibri" charset="0"/>
              </a:rPr>
              <a:t>Bag of Features Model</a:t>
            </a:r>
          </a:p>
        </p:txBody>
      </p:sp>
      <p:sp>
        <p:nvSpPr>
          <p:cNvPr id="4" name="Oval 3"/>
          <p:cNvSpPr/>
          <p:nvPr/>
        </p:nvSpPr>
        <p:spPr>
          <a:xfrm>
            <a:off x="3505200" y="1531938"/>
            <a:ext cx="4933950" cy="1905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endParaRPr lang="en-US">
              <a:solidFill>
                <a:srgbClr val="000000"/>
              </a:solidFill>
              <a:latin typeface="Calibri" charset="0"/>
              <a:ea typeface="ＭＳ Ｐゴシック" charset="0"/>
            </a:endParaRPr>
          </a:p>
        </p:txBody>
      </p:sp>
      <p:pic>
        <p:nvPicPr>
          <p:cNvPr id="2662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5950" y="1874838"/>
            <a:ext cx="1917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Right Arrow 5"/>
          <p:cNvSpPr/>
          <p:nvPr/>
        </p:nvSpPr>
        <p:spPr>
          <a:xfrm>
            <a:off x="2667000" y="2446338"/>
            <a:ext cx="8382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 name="Oval 6"/>
          <p:cNvSpPr/>
          <p:nvPr/>
        </p:nvSpPr>
        <p:spPr>
          <a:xfrm>
            <a:off x="5051425" y="202723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8" name="Oval 7"/>
          <p:cNvSpPr/>
          <p:nvPr/>
        </p:nvSpPr>
        <p:spPr>
          <a:xfrm>
            <a:off x="6972300" y="22145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9" name="Oval 8"/>
          <p:cNvSpPr/>
          <p:nvPr/>
        </p:nvSpPr>
        <p:spPr>
          <a:xfrm>
            <a:off x="4667250" y="267652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0" name="Oval 9"/>
          <p:cNvSpPr/>
          <p:nvPr/>
        </p:nvSpPr>
        <p:spPr>
          <a:xfrm>
            <a:off x="4964113" y="2662238"/>
            <a:ext cx="112712"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1" name="Oval 10"/>
          <p:cNvSpPr/>
          <p:nvPr/>
        </p:nvSpPr>
        <p:spPr>
          <a:xfrm>
            <a:off x="7302500" y="21272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2" name="Oval 11"/>
          <p:cNvSpPr/>
          <p:nvPr/>
        </p:nvSpPr>
        <p:spPr>
          <a:xfrm>
            <a:off x="5353050" y="2203450"/>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3" name="Oval 12"/>
          <p:cNvSpPr/>
          <p:nvPr/>
        </p:nvSpPr>
        <p:spPr>
          <a:xfrm>
            <a:off x="6842125" y="1992313"/>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4" name="Oval 13"/>
          <p:cNvSpPr/>
          <p:nvPr/>
        </p:nvSpPr>
        <p:spPr>
          <a:xfrm>
            <a:off x="5954713" y="31242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5" name="Oval 14"/>
          <p:cNvSpPr/>
          <p:nvPr/>
        </p:nvSpPr>
        <p:spPr>
          <a:xfrm>
            <a:off x="7369175" y="263048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6" name="Oval 15"/>
          <p:cNvSpPr/>
          <p:nvPr/>
        </p:nvSpPr>
        <p:spPr>
          <a:xfrm>
            <a:off x="7146925" y="2828925"/>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7" name="Oval 16"/>
          <p:cNvSpPr/>
          <p:nvPr/>
        </p:nvSpPr>
        <p:spPr>
          <a:xfrm>
            <a:off x="5241925" y="244633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8" name="Oval 17"/>
          <p:cNvSpPr/>
          <p:nvPr/>
        </p:nvSpPr>
        <p:spPr>
          <a:xfrm>
            <a:off x="7258050" y="22796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9" name="Oval 18"/>
          <p:cNvSpPr/>
          <p:nvPr/>
        </p:nvSpPr>
        <p:spPr>
          <a:xfrm>
            <a:off x="4951413" y="237013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0" name="Oval 19"/>
          <p:cNvSpPr/>
          <p:nvPr/>
        </p:nvSpPr>
        <p:spPr>
          <a:xfrm>
            <a:off x="7721600" y="2547938"/>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1" name="Oval 20"/>
          <p:cNvSpPr/>
          <p:nvPr/>
        </p:nvSpPr>
        <p:spPr>
          <a:xfrm>
            <a:off x="7126288" y="250983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2" name="Oval 21"/>
          <p:cNvSpPr/>
          <p:nvPr/>
        </p:nvSpPr>
        <p:spPr>
          <a:xfrm>
            <a:off x="6259513" y="29718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3" name="Oval 22"/>
          <p:cNvSpPr/>
          <p:nvPr/>
        </p:nvSpPr>
        <p:spPr>
          <a:xfrm>
            <a:off x="6051550" y="29146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4" name="Oval 23"/>
          <p:cNvSpPr/>
          <p:nvPr/>
        </p:nvSpPr>
        <p:spPr>
          <a:xfrm>
            <a:off x="6315075" y="31623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5" name="Oval 24"/>
          <p:cNvSpPr/>
          <p:nvPr/>
        </p:nvSpPr>
        <p:spPr>
          <a:xfrm>
            <a:off x="3581400" y="4419600"/>
            <a:ext cx="4933950" cy="1905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endParaRPr lang="en-US">
              <a:solidFill>
                <a:srgbClr val="000000"/>
              </a:solidFill>
              <a:latin typeface="Calibri" charset="0"/>
              <a:ea typeface="ＭＳ Ｐゴシック" charset="0"/>
            </a:endParaRPr>
          </a:p>
        </p:txBody>
      </p:sp>
      <p:sp>
        <p:nvSpPr>
          <p:cNvPr id="26" name="Oval 25"/>
          <p:cNvSpPr/>
          <p:nvPr/>
        </p:nvSpPr>
        <p:spPr>
          <a:xfrm>
            <a:off x="5127625" y="49149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7" name="Oval 26"/>
          <p:cNvSpPr/>
          <p:nvPr/>
        </p:nvSpPr>
        <p:spPr>
          <a:xfrm>
            <a:off x="7048500" y="510222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8" name="Oval 27"/>
          <p:cNvSpPr/>
          <p:nvPr/>
        </p:nvSpPr>
        <p:spPr>
          <a:xfrm>
            <a:off x="4743450" y="556418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9" name="Oval 28"/>
          <p:cNvSpPr/>
          <p:nvPr/>
        </p:nvSpPr>
        <p:spPr>
          <a:xfrm>
            <a:off x="5040313" y="5549900"/>
            <a:ext cx="112712"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0" name="Oval 29"/>
          <p:cNvSpPr/>
          <p:nvPr/>
        </p:nvSpPr>
        <p:spPr>
          <a:xfrm>
            <a:off x="7378700" y="501491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1" name="Oval 30"/>
          <p:cNvSpPr/>
          <p:nvPr/>
        </p:nvSpPr>
        <p:spPr>
          <a:xfrm>
            <a:off x="5429250" y="5091113"/>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2" name="Oval 31"/>
          <p:cNvSpPr/>
          <p:nvPr/>
        </p:nvSpPr>
        <p:spPr>
          <a:xfrm>
            <a:off x="6918325" y="4879975"/>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3" name="Oval 32"/>
          <p:cNvSpPr/>
          <p:nvPr/>
        </p:nvSpPr>
        <p:spPr>
          <a:xfrm>
            <a:off x="6030913" y="60118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4" name="Oval 33"/>
          <p:cNvSpPr/>
          <p:nvPr/>
        </p:nvSpPr>
        <p:spPr>
          <a:xfrm>
            <a:off x="7445375" y="55181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5" name="Oval 34"/>
          <p:cNvSpPr/>
          <p:nvPr/>
        </p:nvSpPr>
        <p:spPr>
          <a:xfrm>
            <a:off x="7223125" y="5716588"/>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6" name="Oval 35"/>
          <p:cNvSpPr/>
          <p:nvPr/>
        </p:nvSpPr>
        <p:spPr>
          <a:xfrm>
            <a:off x="5318125" y="53340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7" name="Oval 36"/>
          <p:cNvSpPr/>
          <p:nvPr/>
        </p:nvSpPr>
        <p:spPr>
          <a:xfrm>
            <a:off x="7334250" y="516731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8" name="Oval 37"/>
          <p:cNvSpPr/>
          <p:nvPr/>
        </p:nvSpPr>
        <p:spPr>
          <a:xfrm>
            <a:off x="5027613" y="52578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9" name="Oval 38"/>
          <p:cNvSpPr/>
          <p:nvPr/>
        </p:nvSpPr>
        <p:spPr>
          <a:xfrm>
            <a:off x="7797800" y="5435600"/>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0" name="Oval 39"/>
          <p:cNvSpPr/>
          <p:nvPr/>
        </p:nvSpPr>
        <p:spPr>
          <a:xfrm>
            <a:off x="7202488" y="539750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1" name="Oval 40"/>
          <p:cNvSpPr/>
          <p:nvPr/>
        </p:nvSpPr>
        <p:spPr>
          <a:xfrm>
            <a:off x="6335713" y="58594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2" name="Oval 41"/>
          <p:cNvSpPr/>
          <p:nvPr/>
        </p:nvSpPr>
        <p:spPr>
          <a:xfrm>
            <a:off x="6127750" y="580231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3" name="Oval 42"/>
          <p:cNvSpPr/>
          <p:nvPr/>
        </p:nvSpPr>
        <p:spPr>
          <a:xfrm>
            <a:off x="6391275" y="60499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4" name="Down Arrow 43"/>
          <p:cNvSpPr/>
          <p:nvPr/>
        </p:nvSpPr>
        <p:spPr>
          <a:xfrm>
            <a:off x="6080125" y="3475038"/>
            <a:ext cx="403225" cy="944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5" name="Oval 44"/>
          <p:cNvSpPr/>
          <p:nvPr/>
        </p:nvSpPr>
        <p:spPr>
          <a:xfrm>
            <a:off x="6534150" y="4767263"/>
            <a:ext cx="1600200" cy="1133475"/>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6" name="Oval 45"/>
          <p:cNvSpPr/>
          <p:nvPr/>
        </p:nvSpPr>
        <p:spPr>
          <a:xfrm>
            <a:off x="4419600" y="4876800"/>
            <a:ext cx="1600200" cy="954088"/>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47" name="Oval 46"/>
          <p:cNvSpPr/>
          <p:nvPr/>
        </p:nvSpPr>
        <p:spPr>
          <a:xfrm rot="2642214">
            <a:off x="5810250" y="5770563"/>
            <a:ext cx="942975" cy="485775"/>
          </a:xfrm>
          <a:prstGeom prst="ellipse">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Tree>
    <p:extLst>
      <p:ext uri="{BB962C8B-B14F-4D97-AF65-F5344CB8AC3E}">
        <p14:creationId xmlns:p14="http://schemas.microsoft.com/office/powerpoint/2010/main" val="39257150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p:cNvSpPr/>
          <p:nvPr/>
        </p:nvSpPr>
        <p:spPr>
          <a:xfrm>
            <a:off x="2917825" y="322263"/>
            <a:ext cx="4933950" cy="1905000"/>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endParaRPr lang="en-US">
              <a:solidFill>
                <a:srgbClr val="000000"/>
              </a:solidFill>
              <a:latin typeface="Calibri" charset="0"/>
              <a:ea typeface="ＭＳ Ｐゴシック" charset="0"/>
            </a:endParaRPr>
          </a:p>
        </p:txBody>
      </p:sp>
      <p:sp>
        <p:nvSpPr>
          <p:cNvPr id="59" name="Oval 58"/>
          <p:cNvSpPr/>
          <p:nvPr/>
        </p:nvSpPr>
        <p:spPr>
          <a:xfrm>
            <a:off x="4464050" y="8175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0" name="Oval 59"/>
          <p:cNvSpPr/>
          <p:nvPr/>
        </p:nvSpPr>
        <p:spPr>
          <a:xfrm>
            <a:off x="6384925" y="100647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1" name="Oval 60"/>
          <p:cNvSpPr/>
          <p:nvPr/>
        </p:nvSpPr>
        <p:spPr>
          <a:xfrm>
            <a:off x="4079875" y="14668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2" name="Oval 61"/>
          <p:cNvSpPr/>
          <p:nvPr/>
        </p:nvSpPr>
        <p:spPr>
          <a:xfrm>
            <a:off x="4376738" y="14525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3" name="Oval 62"/>
          <p:cNvSpPr/>
          <p:nvPr/>
        </p:nvSpPr>
        <p:spPr>
          <a:xfrm>
            <a:off x="6715125" y="9191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4" name="Oval 63"/>
          <p:cNvSpPr/>
          <p:nvPr/>
        </p:nvSpPr>
        <p:spPr>
          <a:xfrm>
            <a:off x="4765675" y="9953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5" name="Oval 64"/>
          <p:cNvSpPr/>
          <p:nvPr/>
        </p:nvSpPr>
        <p:spPr>
          <a:xfrm>
            <a:off x="6254750" y="782638"/>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6" name="Oval 65"/>
          <p:cNvSpPr/>
          <p:nvPr/>
        </p:nvSpPr>
        <p:spPr>
          <a:xfrm>
            <a:off x="5367338" y="191452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7" name="Oval 66"/>
          <p:cNvSpPr/>
          <p:nvPr/>
        </p:nvSpPr>
        <p:spPr>
          <a:xfrm>
            <a:off x="6781800" y="142081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8" name="Oval 67"/>
          <p:cNvSpPr/>
          <p:nvPr/>
        </p:nvSpPr>
        <p:spPr>
          <a:xfrm>
            <a:off x="6559550" y="1619250"/>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69" name="Oval 68"/>
          <p:cNvSpPr/>
          <p:nvPr/>
        </p:nvSpPr>
        <p:spPr>
          <a:xfrm>
            <a:off x="4654550" y="12366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0" name="Oval 69"/>
          <p:cNvSpPr/>
          <p:nvPr/>
        </p:nvSpPr>
        <p:spPr>
          <a:xfrm>
            <a:off x="6669088" y="1071563"/>
            <a:ext cx="112712"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1" name="Oval 70"/>
          <p:cNvSpPr/>
          <p:nvPr/>
        </p:nvSpPr>
        <p:spPr>
          <a:xfrm>
            <a:off x="4362450" y="1160463"/>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2" name="Oval 71"/>
          <p:cNvSpPr/>
          <p:nvPr/>
        </p:nvSpPr>
        <p:spPr>
          <a:xfrm>
            <a:off x="7134225" y="1338263"/>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3" name="Oval 72"/>
          <p:cNvSpPr/>
          <p:nvPr/>
        </p:nvSpPr>
        <p:spPr>
          <a:xfrm>
            <a:off x="6537325" y="1300163"/>
            <a:ext cx="112713"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4" name="Oval 73"/>
          <p:cNvSpPr/>
          <p:nvPr/>
        </p:nvSpPr>
        <p:spPr>
          <a:xfrm>
            <a:off x="5672138" y="176212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5" name="Oval 74"/>
          <p:cNvSpPr/>
          <p:nvPr/>
        </p:nvSpPr>
        <p:spPr>
          <a:xfrm>
            <a:off x="5462588" y="1704975"/>
            <a:ext cx="112712"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76" name="Oval 75"/>
          <p:cNvSpPr/>
          <p:nvPr/>
        </p:nvSpPr>
        <p:spPr>
          <a:xfrm>
            <a:off x="5727700" y="1952625"/>
            <a:ext cx="111125"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pic>
        <p:nvPicPr>
          <p:cNvPr id="2766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00" y="685800"/>
            <a:ext cx="19177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Right Arrow 5"/>
          <p:cNvSpPr/>
          <p:nvPr/>
        </p:nvSpPr>
        <p:spPr>
          <a:xfrm>
            <a:off x="2076450" y="1257300"/>
            <a:ext cx="8382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cxnSp>
        <p:nvCxnSpPr>
          <p:cNvPr id="14" name="Straight Arrow Connector 13"/>
          <p:cNvCxnSpPr>
            <a:cxnSpLocks noChangeShapeType="1"/>
          </p:cNvCxnSpPr>
          <p:nvPr/>
        </p:nvCxnSpPr>
        <p:spPr bwMode="auto">
          <a:xfrm>
            <a:off x="1600200" y="5180013"/>
            <a:ext cx="5867400" cy="0"/>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6" name="Straight Arrow Connector 15"/>
          <p:cNvCxnSpPr>
            <a:cxnSpLocks noChangeShapeType="1"/>
          </p:cNvCxnSpPr>
          <p:nvPr/>
        </p:nvCxnSpPr>
        <p:spPr bwMode="auto">
          <a:xfrm flipV="1">
            <a:off x="1600200" y="2590800"/>
            <a:ext cx="0" cy="2589213"/>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7" name="Rectangle 16"/>
          <p:cNvSpPr/>
          <p:nvPr/>
        </p:nvSpPr>
        <p:spPr>
          <a:xfrm>
            <a:off x="3200400" y="3751263"/>
            <a:ext cx="304800" cy="142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18" name="Rectangle 17"/>
          <p:cNvSpPr/>
          <p:nvPr/>
        </p:nvSpPr>
        <p:spPr>
          <a:xfrm>
            <a:off x="3505200" y="2989263"/>
            <a:ext cx="304800" cy="2190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7675" name="TextBox 18"/>
          <p:cNvSpPr txBox="1">
            <a:spLocks noChangeArrowheads="1"/>
          </p:cNvSpPr>
          <p:nvPr/>
        </p:nvSpPr>
        <p:spPr bwMode="auto">
          <a:xfrm rot="-5400000">
            <a:off x="83344" y="3572669"/>
            <a:ext cx="2424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1" hangingPunct="1"/>
            <a:r>
              <a:rPr lang="en-US" sz="2400" b="1"/>
              <a:t>Number of Points</a:t>
            </a:r>
          </a:p>
        </p:txBody>
      </p:sp>
      <p:cxnSp>
        <p:nvCxnSpPr>
          <p:cNvPr id="21" name="Straight Arrow Connector 20"/>
          <p:cNvCxnSpPr>
            <a:cxnSpLocks noChangeShapeType="1"/>
            <a:endCxn id="29" idx="0"/>
          </p:cNvCxnSpPr>
          <p:nvPr/>
        </p:nvCxnSpPr>
        <p:spPr bwMode="auto">
          <a:xfrm flipH="1">
            <a:off x="5403850" y="1784350"/>
            <a:ext cx="1141413" cy="1204913"/>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Arrow Connector 22"/>
          <p:cNvCxnSpPr>
            <a:cxnSpLocks noChangeShapeType="1"/>
          </p:cNvCxnSpPr>
          <p:nvPr/>
        </p:nvCxnSpPr>
        <p:spPr bwMode="auto">
          <a:xfrm flipH="1">
            <a:off x="3346450" y="1704975"/>
            <a:ext cx="708025" cy="2943225"/>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7" name="Rectangle 26"/>
          <p:cNvSpPr/>
          <p:nvPr/>
        </p:nvSpPr>
        <p:spPr>
          <a:xfrm>
            <a:off x="3816350" y="2590800"/>
            <a:ext cx="292100" cy="2589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8" name="Rectangle 27"/>
          <p:cNvSpPr/>
          <p:nvPr/>
        </p:nvSpPr>
        <p:spPr>
          <a:xfrm>
            <a:off x="4908550" y="3294063"/>
            <a:ext cx="306388" cy="189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29" name="Rectangle 28"/>
          <p:cNvSpPr/>
          <p:nvPr/>
        </p:nvSpPr>
        <p:spPr>
          <a:xfrm>
            <a:off x="5251450" y="2989263"/>
            <a:ext cx="304800" cy="2182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0" name="Oval 29"/>
          <p:cNvSpPr/>
          <p:nvPr/>
        </p:nvSpPr>
        <p:spPr>
          <a:xfrm>
            <a:off x="5880100" y="425132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1" name="Oval 30"/>
          <p:cNvSpPr/>
          <p:nvPr/>
        </p:nvSpPr>
        <p:spPr>
          <a:xfrm>
            <a:off x="6099175" y="424815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2" name="Oval 31"/>
          <p:cNvSpPr/>
          <p:nvPr/>
        </p:nvSpPr>
        <p:spPr>
          <a:xfrm>
            <a:off x="6289675" y="424973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3" name="Oval 32"/>
          <p:cNvSpPr/>
          <p:nvPr/>
        </p:nvSpPr>
        <p:spPr>
          <a:xfrm>
            <a:off x="4241800" y="426402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4" name="Oval 33"/>
          <p:cNvSpPr/>
          <p:nvPr/>
        </p:nvSpPr>
        <p:spPr>
          <a:xfrm>
            <a:off x="4460875" y="426085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5" name="Oval 34"/>
          <p:cNvSpPr/>
          <p:nvPr/>
        </p:nvSpPr>
        <p:spPr>
          <a:xfrm>
            <a:off x="4651375" y="426243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6" name="Oval 35"/>
          <p:cNvSpPr/>
          <p:nvPr/>
        </p:nvSpPr>
        <p:spPr>
          <a:xfrm>
            <a:off x="2374900" y="428783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7" name="Oval 36"/>
          <p:cNvSpPr/>
          <p:nvPr/>
        </p:nvSpPr>
        <p:spPr>
          <a:xfrm>
            <a:off x="2593975" y="4284663"/>
            <a:ext cx="111125" cy="112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38" name="Oval 37"/>
          <p:cNvSpPr/>
          <p:nvPr/>
        </p:nvSpPr>
        <p:spPr>
          <a:xfrm>
            <a:off x="2784475" y="4286250"/>
            <a:ext cx="111125" cy="11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en-US">
              <a:solidFill>
                <a:srgbClr val="FFFFFF"/>
              </a:solidFill>
              <a:latin typeface="Calibri" charset="0"/>
              <a:ea typeface="ＭＳ Ｐゴシック" charset="0"/>
            </a:endParaRPr>
          </a:p>
        </p:txBody>
      </p:sp>
      <p:sp>
        <p:nvSpPr>
          <p:cNvPr id="55" name="TextBox 54"/>
          <p:cNvSpPr txBox="1"/>
          <p:nvPr/>
        </p:nvSpPr>
        <p:spPr>
          <a:xfrm>
            <a:off x="1609725" y="5948363"/>
            <a:ext cx="4241800" cy="461962"/>
          </a:xfrm>
          <a:prstGeom prst="rect">
            <a:avLst/>
          </a:prstGeom>
          <a:noFill/>
          <a:ln>
            <a:solidFill>
              <a:schemeClr val="accent4"/>
            </a:solidFill>
          </a:ln>
        </p:spPr>
        <p:txBody>
          <a:bodyPr wrap="none">
            <a:spAutoFit/>
          </a:bodyPr>
          <a:lstStyle/>
          <a:p>
            <a:pPr eaLnBrk="1" fontAlgn="auto" hangingPunct="1">
              <a:spcBef>
                <a:spcPts val="0"/>
              </a:spcBef>
              <a:spcAft>
                <a:spcPts val="0"/>
              </a:spcAft>
              <a:defRPr/>
            </a:pPr>
            <a:r>
              <a:rPr lang="en-US" sz="2400" b="1" dirty="0">
                <a:latin typeface="+mn-lt"/>
                <a:ea typeface="+mn-ea"/>
              </a:rPr>
              <a:t>The </a:t>
            </a:r>
            <a:r>
              <a:rPr lang="en-US" sz="2400" b="1" dirty="0" err="1">
                <a:latin typeface="+mn-lt"/>
                <a:ea typeface="+mn-ea"/>
              </a:rPr>
              <a:t>ith</a:t>
            </a:r>
            <a:r>
              <a:rPr lang="en-US" sz="2400" b="1" dirty="0">
                <a:latin typeface="+mn-lt"/>
                <a:ea typeface="+mn-ea"/>
              </a:rPr>
              <a:t> Center of Feature vector</a:t>
            </a:r>
          </a:p>
        </p:txBody>
      </p:sp>
      <p:cxnSp>
        <p:nvCxnSpPr>
          <p:cNvPr id="57" name="Straight Arrow Connector 56"/>
          <p:cNvCxnSpPr>
            <a:cxnSpLocks noChangeShapeType="1"/>
            <a:endCxn id="18" idx="2"/>
          </p:cNvCxnSpPr>
          <p:nvPr/>
        </p:nvCxnSpPr>
        <p:spPr bwMode="auto">
          <a:xfrm flipV="1">
            <a:off x="3657600" y="5180013"/>
            <a:ext cx="0" cy="754062"/>
          </a:xfrm>
          <a:prstGeom prst="straightConnector1">
            <a:avLst/>
          </a:prstGeom>
          <a:noFill/>
          <a:ln w="38100">
            <a:solidFill>
              <a:srgbClr val="8064A2"/>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8140411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28700" y="419100"/>
            <a:ext cx="7073900" cy="6007100"/>
          </a:xfrm>
          <a:prstGeom prst="rect">
            <a:avLst/>
          </a:prstGeom>
        </p:spPr>
      </p:pic>
      <p:sp>
        <p:nvSpPr>
          <p:cNvPr id="5" name="TextBox 4"/>
          <p:cNvSpPr txBox="1"/>
          <p:nvPr/>
        </p:nvSpPr>
        <p:spPr>
          <a:xfrm>
            <a:off x="28233" y="6488668"/>
            <a:ext cx="1378302" cy="307777"/>
          </a:xfrm>
          <a:prstGeom prst="rect">
            <a:avLst/>
          </a:prstGeom>
          <a:noFill/>
        </p:spPr>
        <p:txBody>
          <a:bodyPr wrap="none" rtlCol="0">
            <a:spAutoFit/>
          </a:bodyPr>
          <a:lstStyle/>
          <a:p>
            <a:r>
              <a:rPr lang="en-US" sz="1400" dirty="0" smtClean="0"/>
              <a:t>Guillaume, 2011</a:t>
            </a:r>
            <a:endParaRPr lang="en-US" sz="1400" dirty="0"/>
          </a:p>
        </p:txBody>
      </p:sp>
    </p:spTree>
    <p:extLst>
      <p:ext uri="{BB962C8B-B14F-4D97-AF65-F5344CB8AC3E}">
        <p14:creationId xmlns:p14="http://schemas.microsoft.com/office/powerpoint/2010/main" val="42497378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9200" y="762000"/>
            <a:ext cx="5779050" cy="4978400"/>
          </a:xfrm>
          <a:prstGeom prst="rect">
            <a:avLst/>
          </a:prstGeom>
        </p:spPr>
      </p:pic>
    </p:spTree>
    <p:extLst>
      <p:ext uri="{BB962C8B-B14F-4D97-AF65-F5344CB8AC3E}">
        <p14:creationId xmlns:p14="http://schemas.microsoft.com/office/powerpoint/2010/main" val="18467739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a:t>
            </a:r>
            <a:r>
              <a:rPr lang="en-US" dirty="0" err="1" smtClean="0"/>
              <a:t>BoF</a:t>
            </a:r>
            <a:r>
              <a:rPr lang="en-US" dirty="0" smtClean="0"/>
              <a:t> Model</a:t>
            </a:r>
            <a:endParaRPr lang="en-US" dirty="0"/>
          </a:p>
        </p:txBody>
      </p:sp>
      <p:sp>
        <p:nvSpPr>
          <p:cNvPr id="3" name="Content Placeholder 2"/>
          <p:cNvSpPr>
            <a:spLocks noGrp="1"/>
          </p:cNvSpPr>
          <p:nvPr>
            <p:ph idx="1"/>
          </p:nvPr>
        </p:nvSpPr>
        <p:spPr/>
        <p:txBody>
          <a:bodyPr/>
          <a:lstStyle/>
          <a:p>
            <a:r>
              <a:rPr lang="en-US" dirty="0" smtClean="0"/>
              <a:t>1. Generate the codebook</a:t>
            </a:r>
          </a:p>
          <a:p>
            <a:endParaRPr lang="en-US" dirty="0"/>
          </a:p>
          <a:p>
            <a:r>
              <a:rPr lang="en-US" dirty="0" smtClean="0"/>
              <a:t>2. Bag of feature generation</a:t>
            </a:r>
            <a:endParaRPr lang="en-US" dirty="0"/>
          </a:p>
        </p:txBody>
      </p:sp>
    </p:spTree>
    <p:extLst>
      <p:ext uri="{BB962C8B-B14F-4D97-AF65-F5344CB8AC3E}">
        <p14:creationId xmlns:p14="http://schemas.microsoft.com/office/powerpoint/2010/main" val="41317523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a:t>
            </a:r>
            <a:endParaRPr lang="en-US" dirty="0"/>
          </a:p>
        </p:txBody>
      </p:sp>
      <p:sp>
        <p:nvSpPr>
          <p:cNvPr id="3" name="Content Placeholder 2"/>
          <p:cNvSpPr>
            <a:spLocks noGrp="1"/>
          </p:cNvSpPr>
          <p:nvPr>
            <p:ph idx="1"/>
          </p:nvPr>
        </p:nvSpPr>
        <p:spPr>
          <a:xfrm>
            <a:off x="457200" y="1600200"/>
            <a:ext cx="6934200" cy="4525963"/>
          </a:xfrm>
        </p:spPr>
        <p:txBody>
          <a:bodyPr>
            <a:normAutofit/>
          </a:bodyPr>
          <a:lstStyle/>
          <a:p>
            <a:endParaRPr lang="en-US" sz="1800" dirty="0" smtClean="0"/>
          </a:p>
          <a:p>
            <a:endParaRPr lang="en-US" sz="1800" dirty="0"/>
          </a:p>
          <a:p>
            <a:r>
              <a:rPr lang="en-US" sz="1800" dirty="0" smtClean="0"/>
              <a:t>Call for final project</a:t>
            </a:r>
          </a:p>
          <a:p>
            <a:r>
              <a:rPr lang="en-US" sz="1800" dirty="0" smtClean="0"/>
              <a:t>Reading</a:t>
            </a:r>
            <a:r>
              <a:rPr lang="zh-CN" altLang="en-US" sz="1800" dirty="0" smtClean="0"/>
              <a:t> </a:t>
            </a:r>
            <a:r>
              <a:rPr lang="en-US" altLang="zh-CN" sz="1800" dirty="0" smtClean="0"/>
              <a:t>Assignments</a:t>
            </a:r>
            <a:r>
              <a:rPr lang="zh-CN" altLang="en-US" sz="1800" dirty="0" smtClean="0"/>
              <a:t> </a:t>
            </a:r>
            <a:r>
              <a:rPr lang="en-US" altLang="zh-CN" sz="1800" dirty="0" smtClean="0"/>
              <a:t>for</a:t>
            </a:r>
            <a:r>
              <a:rPr lang="zh-CN" altLang="en-US" sz="1800" dirty="0" smtClean="0"/>
              <a:t> </a:t>
            </a:r>
            <a:r>
              <a:rPr lang="en-US" altLang="zh-CN" sz="1800" dirty="0" smtClean="0"/>
              <a:t>bag</a:t>
            </a:r>
            <a:r>
              <a:rPr lang="zh-CN" altLang="en-US" sz="1800" dirty="0" smtClean="0"/>
              <a:t> </a:t>
            </a:r>
            <a:r>
              <a:rPr lang="en-US" altLang="zh-CN" sz="1800" dirty="0" smtClean="0"/>
              <a:t>of</a:t>
            </a:r>
            <a:r>
              <a:rPr lang="zh-CN" altLang="en-US" sz="1800" dirty="0" smtClean="0"/>
              <a:t> </a:t>
            </a:r>
            <a:r>
              <a:rPr lang="en-US" altLang="zh-CN" sz="1800" dirty="0" smtClean="0"/>
              <a:t>features</a:t>
            </a:r>
            <a:r>
              <a:rPr lang="zh-CN" altLang="en-US" sz="1800" dirty="0"/>
              <a:t> </a:t>
            </a:r>
            <a:r>
              <a:rPr lang="en-US" altLang="zh-CN" sz="1800" dirty="0" smtClean="0"/>
              <a:t>and</a:t>
            </a:r>
            <a:r>
              <a:rPr lang="zh-CN" altLang="en-US" sz="1800" dirty="0" smtClean="0"/>
              <a:t> </a:t>
            </a:r>
            <a:r>
              <a:rPr lang="en-US" altLang="zh-CN" sz="1800" dirty="0" smtClean="0"/>
              <a:t>dictionary</a:t>
            </a:r>
            <a:r>
              <a:rPr lang="zh-CN" altLang="en-US" sz="1800" dirty="0" smtClean="0"/>
              <a:t> </a:t>
            </a:r>
            <a:r>
              <a:rPr lang="en-US" altLang="zh-CN" sz="1800" dirty="0" smtClean="0"/>
              <a:t>learning</a:t>
            </a:r>
          </a:p>
          <a:p>
            <a:pPr lvl="1">
              <a:buFont typeface="+mj-lt"/>
              <a:buAutoNum type="arabicPeriod"/>
            </a:pPr>
            <a:r>
              <a:rPr lang="en-US" altLang="zh-CN" sz="1100" dirty="0" smtClean="0">
                <a:hlinkClick r:id="rId2"/>
              </a:rPr>
              <a:t>An</a:t>
            </a:r>
            <a:r>
              <a:rPr lang="zh-CN" altLang="en-US" sz="1100" dirty="0" smtClean="0">
                <a:hlinkClick r:id="rId2"/>
              </a:rPr>
              <a:t> </a:t>
            </a:r>
            <a:r>
              <a:rPr lang="en-US" altLang="zh-CN" sz="1100" dirty="0" smtClean="0">
                <a:hlinkClick r:id="rId2"/>
              </a:rPr>
              <a:t>introduction</a:t>
            </a:r>
            <a:r>
              <a:rPr lang="zh-CN" altLang="en-US" sz="1100" dirty="0" smtClean="0">
                <a:hlinkClick r:id="rId2"/>
              </a:rPr>
              <a:t> </a:t>
            </a:r>
            <a:r>
              <a:rPr lang="en-US" altLang="zh-CN" sz="1100" dirty="0" smtClean="0">
                <a:hlinkClick r:id="rId2"/>
              </a:rPr>
              <a:t>to</a:t>
            </a:r>
            <a:r>
              <a:rPr lang="zh-CN" altLang="en-US" sz="1100" dirty="0" smtClean="0">
                <a:hlinkClick r:id="rId2"/>
              </a:rPr>
              <a:t> </a:t>
            </a:r>
            <a:r>
              <a:rPr lang="en-US" altLang="zh-CN" sz="1100" dirty="0" smtClean="0">
                <a:hlinkClick r:id="rId2"/>
              </a:rPr>
              <a:t>sparse</a:t>
            </a:r>
            <a:r>
              <a:rPr lang="zh-CN" altLang="en-US" sz="1100" dirty="0" smtClean="0">
                <a:hlinkClick r:id="rId2"/>
              </a:rPr>
              <a:t> </a:t>
            </a:r>
            <a:r>
              <a:rPr lang="en-US" altLang="zh-CN" sz="1100" dirty="0" smtClean="0">
                <a:hlinkClick r:id="rId2"/>
              </a:rPr>
              <a:t>coding</a:t>
            </a:r>
            <a:r>
              <a:rPr lang="zh-CN" altLang="en-US" sz="1100" dirty="0" smtClean="0">
                <a:hlinkClick r:id="rId2"/>
              </a:rPr>
              <a:t> </a:t>
            </a:r>
            <a:r>
              <a:rPr lang="en-US" altLang="zh-CN" sz="1100" dirty="0" smtClean="0">
                <a:hlinkClick r:id="rId2"/>
              </a:rPr>
              <a:t>and</a:t>
            </a:r>
            <a:r>
              <a:rPr lang="zh-CN" altLang="en-US" sz="1100" dirty="0" smtClean="0">
                <a:hlinkClick r:id="rId2"/>
              </a:rPr>
              <a:t> </a:t>
            </a:r>
            <a:r>
              <a:rPr lang="en-US" altLang="zh-CN" sz="1100" dirty="0" smtClean="0">
                <a:hlinkClick r:id="rId2"/>
              </a:rPr>
              <a:t>dictionary</a:t>
            </a:r>
            <a:r>
              <a:rPr lang="zh-CN" altLang="en-US" sz="1100" dirty="0" smtClean="0">
                <a:hlinkClick r:id="rId2"/>
              </a:rPr>
              <a:t> </a:t>
            </a:r>
            <a:r>
              <a:rPr lang="en-US" altLang="zh-CN" sz="1100" dirty="0" smtClean="0">
                <a:hlinkClick r:id="rId2"/>
              </a:rPr>
              <a:t>learning</a:t>
            </a:r>
            <a:endParaRPr lang="en-US" altLang="zh-CN" sz="1100" dirty="0" smtClean="0"/>
          </a:p>
          <a:p>
            <a:pPr lvl="1">
              <a:buFont typeface="+mj-lt"/>
              <a:buAutoNum type="arabicPeriod"/>
            </a:pPr>
            <a:r>
              <a:rPr lang="en-US" altLang="zh-CN" sz="1100" dirty="0" err="1" smtClean="0">
                <a:hlinkClick r:id="rId3"/>
              </a:rPr>
              <a:t>SPArse</a:t>
            </a:r>
            <a:r>
              <a:rPr lang="zh-CN" altLang="en-US" sz="1100" dirty="0" smtClean="0">
                <a:hlinkClick r:id="rId3"/>
              </a:rPr>
              <a:t> </a:t>
            </a:r>
            <a:r>
              <a:rPr lang="en-US" altLang="zh-CN" sz="1100" dirty="0" smtClean="0">
                <a:hlinkClick r:id="rId3"/>
              </a:rPr>
              <a:t>Modeling</a:t>
            </a:r>
            <a:r>
              <a:rPr lang="zh-CN" altLang="en-US" sz="1100" dirty="0" smtClean="0">
                <a:hlinkClick r:id="rId3"/>
              </a:rPr>
              <a:t> </a:t>
            </a:r>
            <a:r>
              <a:rPr lang="en-US" altLang="zh-CN" sz="1100" dirty="0" smtClean="0">
                <a:hlinkClick r:id="rId3"/>
              </a:rPr>
              <a:t>Software</a:t>
            </a:r>
            <a:endParaRPr lang="en-US" altLang="zh-CN" sz="1100" dirty="0" smtClean="0"/>
          </a:p>
          <a:p>
            <a:pPr lvl="1">
              <a:buFont typeface="+mj-lt"/>
              <a:buAutoNum type="arabicPeriod"/>
            </a:pPr>
            <a:r>
              <a:rPr lang="en-US" altLang="zh-CN" sz="1100" dirty="0" smtClean="0">
                <a:hlinkClick r:id="rId4"/>
              </a:rPr>
              <a:t>Tutorial</a:t>
            </a:r>
            <a:r>
              <a:rPr lang="zh-CN" altLang="en-US" sz="1100" dirty="0" smtClean="0">
                <a:hlinkClick r:id="rId4"/>
              </a:rPr>
              <a:t> </a:t>
            </a:r>
            <a:r>
              <a:rPr lang="en-US" altLang="zh-CN" sz="1100" dirty="0" smtClean="0">
                <a:hlinkClick r:id="rId4"/>
              </a:rPr>
              <a:t>on</a:t>
            </a:r>
            <a:r>
              <a:rPr lang="zh-CN" altLang="en-US" sz="1100" dirty="0" smtClean="0">
                <a:hlinkClick r:id="rId4"/>
              </a:rPr>
              <a:t> </a:t>
            </a:r>
            <a:r>
              <a:rPr lang="en-US" altLang="zh-CN" sz="1100" dirty="0" smtClean="0">
                <a:hlinkClick r:id="rId4"/>
              </a:rPr>
              <a:t>Sparse</a:t>
            </a:r>
            <a:r>
              <a:rPr lang="zh-CN" altLang="en-US" sz="1100" dirty="0" smtClean="0">
                <a:hlinkClick r:id="rId4"/>
              </a:rPr>
              <a:t> </a:t>
            </a:r>
            <a:r>
              <a:rPr lang="en-US" altLang="zh-CN" sz="1100" dirty="0" smtClean="0">
                <a:hlinkClick r:id="rId4"/>
              </a:rPr>
              <a:t>Coding</a:t>
            </a:r>
            <a:r>
              <a:rPr lang="zh-CN" altLang="en-US" sz="1100" dirty="0" smtClean="0">
                <a:hlinkClick r:id="rId4"/>
              </a:rPr>
              <a:t> </a:t>
            </a:r>
            <a:r>
              <a:rPr lang="en-US" altLang="zh-CN" sz="1100" dirty="0" smtClean="0">
                <a:hlinkClick r:id="rId4"/>
              </a:rPr>
              <a:t>and</a:t>
            </a:r>
            <a:r>
              <a:rPr lang="zh-CN" altLang="en-US" sz="1100" dirty="0" smtClean="0">
                <a:hlinkClick r:id="rId4"/>
              </a:rPr>
              <a:t> </a:t>
            </a:r>
            <a:r>
              <a:rPr lang="en-US" altLang="zh-CN" sz="1100" dirty="0" smtClean="0">
                <a:hlinkClick r:id="rId4"/>
              </a:rPr>
              <a:t>Dictionary</a:t>
            </a:r>
            <a:r>
              <a:rPr lang="zh-CN" altLang="en-US" sz="1100" dirty="0" smtClean="0">
                <a:hlinkClick r:id="rId4"/>
              </a:rPr>
              <a:t> </a:t>
            </a:r>
            <a:r>
              <a:rPr lang="en-US" altLang="zh-CN" sz="1100" dirty="0" smtClean="0">
                <a:hlinkClick r:id="rId4"/>
              </a:rPr>
              <a:t>Learning</a:t>
            </a:r>
            <a:endParaRPr lang="en-US" altLang="zh-CN" sz="1100" dirty="0"/>
          </a:p>
          <a:p>
            <a:r>
              <a:rPr lang="en-US" sz="1800" dirty="0" smtClean="0"/>
              <a:t>Project</a:t>
            </a:r>
            <a:r>
              <a:rPr lang="zh-CN" altLang="en-US" sz="1800" dirty="0" smtClean="0"/>
              <a:t> </a:t>
            </a:r>
            <a:r>
              <a:rPr lang="en-US" altLang="zh-CN" sz="1800" dirty="0" smtClean="0"/>
              <a:t>1</a:t>
            </a:r>
            <a:r>
              <a:rPr lang="zh-CN" altLang="en-US" sz="1800" dirty="0" smtClean="0"/>
              <a:t> </a:t>
            </a:r>
            <a:r>
              <a:rPr lang="en-US" altLang="zh-CN" sz="1800" dirty="0" smtClean="0"/>
              <a:t>will</a:t>
            </a:r>
            <a:r>
              <a:rPr lang="zh-CN" altLang="en-US" sz="1800" dirty="0" smtClean="0"/>
              <a:t> </a:t>
            </a:r>
            <a:r>
              <a:rPr lang="en-US" altLang="zh-CN" sz="1800" dirty="0" smtClean="0"/>
              <a:t>be</a:t>
            </a:r>
            <a:r>
              <a:rPr lang="zh-CN" altLang="en-US" sz="1800" dirty="0" smtClean="0"/>
              <a:t> </a:t>
            </a:r>
            <a:r>
              <a:rPr lang="en-US" altLang="zh-CN" sz="1800" dirty="0" smtClean="0"/>
              <a:t>assigned</a:t>
            </a:r>
            <a:r>
              <a:rPr lang="zh-CN" altLang="en-US" sz="1800" dirty="0" smtClean="0"/>
              <a:t> </a:t>
            </a:r>
            <a:r>
              <a:rPr lang="en-US" altLang="zh-CN" sz="1800" dirty="0" smtClean="0"/>
              <a:t>for</a:t>
            </a:r>
            <a:r>
              <a:rPr lang="zh-CN" altLang="en-US" sz="1800" dirty="0" smtClean="0"/>
              <a:t> </a:t>
            </a:r>
            <a:r>
              <a:rPr lang="en-US" altLang="zh-CN" sz="1800" dirty="0" smtClean="0"/>
              <a:t>data-driven</a:t>
            </a:r>
            <a:r>
              <a:rPr lang="zh-CN" altLang="en-US" sz="1800" dirty="0" smtClean="0"/>
              <a:t> </a:t>
            </a:r>
            <a:r>
              <a:rPr lang="en-US" altLang="zh-CN" sz="1800" dirty="0" smtClean="0"/>
              <a:t>shape</a:t>
            </a:r>
            <a:r>
              <a:rPr lang="zh-CN" altLang="en-US" sz="1800" dirty="0" smtClean="0"/>
              <a:t> </a:t>
            </a:r>
            <a:r>
              <a:rPr lang="en-US" altLang="zh-CN" sz="1800" dirty="0" smtClean="0"/>
              <a:t>retrieval</a:t>
            </a:r>
            <a:r>
              <a:rPr lang="zh-CN" altLang="en-US" sz="1800" dirty="0" smtClean="0"/>
              <a:t> </a:t>
            </a:r>
            <a:endParaRPr lang="en-US" altLang="zh-CN" sz="1800" dirty="0" smtClean="0"/>
          </a:p>
          <a:p>
            <a:pPr lvl="1"/>
            <a:r>
              <a:rPr lang="en-US" altLang="zh-CN" sz="1400" dirty="0" smtClean="0"/>
              <a:t>Bag-of-Features</a:t>
            </a:r>
            <a:r>
              <a:rPr lang="zh-CN" altLang="en-US" sz="1400" dirty="0" smtClean="0"/>
              <a:t> </a:t>
            </a:r>
            <a:r>
              <a:rPr lang="en-US" altLang="zh-CN" sz="1400" dirty="0" smtClean="0"/>
              <a:t>and</a:t>
            </a:r>
            <a:r>
              <a:rPr lang="zh-CN" altLang="en-US" sz="1400" dirty="0" smtClean="0"/>
              <a:t> </a:t>
            </a:r>
            <a:r>
              <a:rPr lang="en-US" altLang="zh-CN" sz="1400" dirty="0" smtClean="0"/>
              <a:t>LLC</a:t>
            </a:r>
            <a:r>
              <a:rPr lang="zh-CN" altLang="en-US" sz="1400" dirty="0" smtClean="0"/>
              <a:t> </a:t>
            </a:r>
            <a:r>
              <a:rPr lang="en-US" altLang="zh-CN" sz="1400" dirty="0" smtClean="0"/>
              <a:t>based</a:t>
            </a:r>
            <a:r>
              <a:rPr lang="zh-CN" altLang="en-US" sz="1400" dirty="0" smtClean="0"/>
              <a:t> </a:t>
            </a:r>
            <a:r>
              <a:rPr lang="en-US" altLang="zh-CN" sz="1400" dirty="0" smtClean="0"/>
              <a:t>sparse</a:t>
            </a:r>
            <a:r>
              <a:rPr lang="zh-CN" altLang="en-US" sz="1400" dirty="0" smtClean="0"/>
              <a:t> </a:t>
            </a:r>
            <a:r>
              <a:rPr lang="en-US" altLang="zh-CN" sz="1400" dirty="0" smtClean="0"/>
              <a:t>coding</a:t>
            </a:r>
            <a:r>
              <a:rPr lang="zh-CN" altLang="en-US" sz="1400" dirty="0" smtClean="0"/>
              <a:t>, </a:t>
            </a:r>
            <a:r>
              <a:rPr lang="en-US" altLang="zh-CN" sz="1400" dirty="0" smtClean="0"/>
              <a:t>bonus</a:t>
            </a:r>
            <a:r>
              <a:rPr lang="zh-CN" altLang="en-US" sz="1400" dirty="0" smtClean="0"/>
              <a:t> </a:t>
            </a:r>
            <a:r>
              <a:rPr lang="en-US" altLang="zh-CN" sz="1400" dirty="0" smtClean="0"/>
              <a:t>points:</a:t>
            </a:r>
            <a:r>
              <a:rPr lang="zh-CN" altLang="en-US" sz="1400" dirty="0" smtClean="0"/>
              <a:t> </a:t>
            </a:r>
            <a:r>
              <a:rPr lang="en-US" altLang="zh-CN" sz="1400" dirty="0" smtClean="0"/>
              <a:t>dictionary</a:t>
            </a:r>
            <a:r>
              <a:rPr lang="zh-CN" altLang="en-US" sz="1400" dirty="0" smtClean="0"/>
              <a:t> </a:t>
            </a:r>
            <a:r>
              <a:rPr lang="en-US" altLang="zh-CN" sz="1400" dirty="0" smtClean="0"/>
              <a:t>learning.</a:t>
            </a:r>
          </a:p>
          <a:p>
            <a:pPr marL="457200" lvl="1" indent="0">
              <a:buNone/>
            </a:pPr>
            <a:endParaRPr lang="en-US" altLang="zh-CN" sz="1400" dirty="0" smtClean="0"/>
          </a:p>
          <a:p>
            <a:pPr marL="457200" lvl="1" indent="0">
              <a:buNone/>
            </a:pPr>
            <a:endParaRPr lang="en-US" altLang="zh-CN" sz="1400" dirty="0" smtClean="0"/>
          </a:p>
          <a:p>
            <a:pPr marL="457200" lvl="1" indent="0">
              <a:buNone/>
            </a:pPr>
            <a:endParaRPr lang="en-US" altLang="zh-CN" sz="1400" dirty="0" smtClean="0"/>
          </a:p>
          <a:p>
            <a:pPr marL="457200" lvl="1" indent="0">
              <a:buNone/>
            </a:pPr>
            <a:endParaRPr lang="en-US" altLang="zh-CN" sz="1400" dirty="0"/>
          </a:p>
        </p:txBody>
      </p:sp>
    </p:spTree>
    <p:extLst>
      <p:ext uri="{BB962C8B-B14F-4D97-AF65-F5344CB8AC3E}">
        <p14:creationId xmlns:p14="http://schemas.microsoft.com/office/powerpoint/2010/main" val="27588252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200" y="558800"/>
            <a:ext cx="8470900" cy="5727700"/>
          </a:xfrm>
          <a:prstGeom prst="rect">
            <a:avLst/>
          </a:prstGeom>
        </p:spPr>
      </p:pic>
    </p:spTree>
    <p:extLst>
      <p:ext uri="{BB962C8B-B14F-4D97-AF65-F5344CB8AC3E}">
        <p14:creationId xmlns:p14="http://schemas.microsoft.com/office/powerpoint/2010/main" val="2280033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CodeBook</a:t>
            </a:r>
            <a:r>
              <a:rPr lang="en-US" dirty="0" smtClean="0"/>
              <a:t> Generation</a:t>
            </a:r>
            <a:endParaRPr lang="en-US" dirty="0"/>
          </a:p>
        </p:txBody>
      </p:sp>
      <p:pic>
        <p:nvPicPr>
          <p:cNvPr id="4" name="Picture 3"/>
          <p:cNvPicPr>
            <a:picLocks noChangeAspect="1"/>
          </p:cNvPicPr>
          <p:nvPr/>
        </p:nvPicPr>
        <p:blipFill>
          <a:blip r:embed="rId2"/>
          <a:stretch>
            <a:fillRect/>
          </a:stretch>
        </p:blipFill>
        <p:spPr>
          <a:xfrm>
            <a:off x="304800" y="2362200"/>
            <a:ext cx="7506295" cy="2057400"/>
          </a:xfrm>
          <a:prstGeom prst="rect">
            <a:avLst/>
          </a:prstGeom>
        </p:spPr>
      </p:pic>
    </p:spTree>
    <p:extLst>
      <p:ext uri="{BB962C8B-B14F-4D97-AF65-F5344CB8AC3E}">
        <p14:creationId xmlns:p14="http://schemas.microsoft.com/office/powerpoint/2010/main" val="23857433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09800"/>
            <a:ext cx="8229600" cy="1143000"/>
          </a:xfrm>
        </p:spPr>
        <p:txBody>
          <a:bodyPr/>
          <a:lstStyle/>
          <a:p>
            <a:r>
              <a:rPr lang="en-US" dirty="0" err="1" smtClean="0"/>
              <a:t>BoF</a:t>
            </a:r>
            <a:r>
              <a:rPr lang="en-US" dirty="0" smtClean="0"/>
              <a:t> Generation</a:t>
            </a:r>
            <a:endParaRPr lang="en-US" dirty="0"/>
          </a:p>
        </p:txBody>
      </p:sp>
    </p:spTree>
    <p:extLst>
      <p:ext uri="{BB962C8B-B14F-4D97-AF65-F5344CB8AC3E}">
        <p14:creationId xmlns:p14="http://schemas.microsoft.com/office/powerpoint/2010/main" val="25121874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0600" y="457200"/>
            <a:ext cx="7250711" cy="6096000"/>
          </a:xfrm>
          <a:prstGeom prst="rect">
            <a:avLst/>
          </a:prstGeom>
        </p:spPr>
      </p:pic>
    </p:spTree>
    <p:extLst>
      <p:ext uri="{BB962C8B-B14F-4D97-AF65-F5344CB8AC3E}">
        <p14:creationId xmlns:p14="http://schemas.microsoft.com/office/powerpoint/2010/main" val="11489336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1524000"/>
            <a:ext cx="8178800" cy="3390900"/>
          </a:xfrm>
          <a:prstGeom prst="rect">
            <a:avLst/>
          </a:prstGeom>
        </p:spPr>
      </p:pic>
    </p:spTree>
    <p:extLst>
      <p:ext uri="{BB962C8B-B14F-4D97-AF65-F5344CB8AC3E}">
        <p14:creationId xmlns:p14="http://schemas.microsoft.com/office/powerpoint/2010/main" val="3756990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F.bm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828800"/>
            <a:ext cx="7747000" cy="3698240"/>
          </a:xfrm>
          <a:prstGeom prst="rect">
            <a:avLst/>
          </a:prstGeom>
          <a:ln>
            <a:solidFill>
              <a:schemeClr val="accent1"/>
            </a:solidFill>
          </a:ln>
        </p:spPr>
      </p:pic>
    </p:spTree>
    <p:extLst>
      <p:ext uri="{BB962C8B-B14F-4D97-AF65-F5344CB8AC3E}">
        <p14:creationId xmlns:p14="http://schemas.microsoft.com/office/powerpoint/2010/main" val="14183490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about </a:t>
            </a:r>
            <a:r>
              <a:rPr lang="en-US" dirty="0" err="1" smtClean="0"/>
              <a:t>BoF</a:t>
            </a:r>
            <a:r>
              <a:rPr lang="en-US" dirty="0"/>
              <a:t> </a:t>
            </a:r>
            <a:r>
              <a:rPr lang="en-US" dirty="0" smtClean="0"/>
              <a:t>Model</a:t>
            </a:r>
            <a:endParaRPr lang="en-US" dirty="0"/>
          </a:p>
        </p:txBody>
      </p:sp>
      <p:sp>
        <p:nvSpPr>
          <p:cNvPr id="3" name="Content Placeholder 2"/>
          <p:cNvSpPr>
            <a:spLocks noGrp="1"/>
          </p:cNvSpPr>
          <p:nvPr>
            <p:ph idx="1"/>
          </p:nvPr>
        </p:nvSpPr>
        <p:spPr/>
        <p:txBody>
          <a:bodyPr/>
          <a:lstStyle/>
          <a:p>
            <a:r>
              <a:rPr lang="en-US" dirty="0" smtClean="0"/>
              <a:t>Model Pros</a:t>
            </a:r>
          </a:p>
          <a:p>
            <a:r>
              <a:rPr lang="en-US" dirty="0" smtClean="0"/>
              <a:t>Model Cons</a:t>
            </a:r>
          </a:p>
          <a:p>
            <a:endParaRPr lang="en-US" dirty="0"/>
          </a:p>
        </p:txBody>
      </p:sp>
    </p:spTree>
    <p:extLst>
      <p:ext uri="{BB962C8B-B14F-4D97-AF65-F5344CB8AC3E}">
        <p14:creationId xmlns:p14="http://schemas.microsoft.com/office/powerpoint/2010/main" val="30889428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Locality-constrained Linear Coding </a:t>
            </a:r>
            <a:br>
              <a:rPr lang="en-US" dirty="0"/>
            </a:br>
            <a:r>
              <a:rPr lang="en-US" dirty="0"/>
              <a:t>Model</a:t>
            </a:r>
          </a:p>
        </p:txBody>
      </p:sp>
      <p:sp>
        <p:nvSpPr>
          <p:cNvPr id="3" name="Content Placeholder 2"/>
          <p:cNvSpPr>
            <a:spLocks noGrp="1"/>
          </p:cNvSpPr>
          <p:nvPr>
            <p:ph idx="1"/>
          </p:nvPr>
        </p:nvSpPr>
        <p:spPr/>
        <p:txBody>
          <a:bodyPr/>
          <a:lstStyle/>
          <a:p>
            <a:r>
              <a:rPr lang="en-US" dirty="0" smtClean="0"/>
              <a:t>Locality </a:t>
            </a:r>
            <a:r>
              <a:rPr lang="en-US" dirty="0" smtClean="0"/>
              <a:t>Constraints</a:t>
            </a:r>
            <a:endParaRPr lang="en-US" baseline="30000" dirty="0"/>
          </a:p>
          <a:p>
            <a:r>
              <a:rPr lang="en-US" dirty="0" smtClean="0"/>
              <a:t>Max pooling</a:t>
            </a:r>
            <a:endParaRPr lang="en-US" baseline="30000" dirty="0"/>
          </a:p>
          <a:p>
            <a:endParaRPr lang="en-US" baseline="30000" dirty="0" smtClean="0"/>
          </a:p>
          <a:p>
            <a:endParaRPr lang="en-US" baseline="30000" dirty="0"/>
          </a:p>
          <a:p>
            <a:pPr marL="0" indent="0">
              <a:buNone/>
            </a:pPr>
            <a:endParaRPr lang="en-US" baseline="30000" dirty="0"/>
          </a:p>
        </p:txBody>
      </p:sp>
      <p:sp>
        <p:nvSpPr>
          <p:cNvPr id="4" name="TextBox 3"/>
          <p:cNvSpPr txBox="1"/>
          <p:nvPr/>
        </p:nvSpPr>
        <p:spPr>
          <a:xfrm>
            <a:off x="152400" y="6248400"/>
            <a:ext cx="7535574" cy="369332"/>
          </a:xfrm>
          <a:prstGeom prst="rect">
            <a:avLst/>
          </a:prstGeom>
          <a:noFill/>
        </p:spPr>
        <p:txBody>
          <a:bodyPr wrap="none" rtlCol="0">
            <a:spAutoFit/>
          </a:bodyPr>
          <a:lstStyle/>
          <a:p>
            <a:r>
              <a:rPr lang="en-US" dirty="0" err="1" smtClean="0"/>
              <a:t>Jinjun</a:t>
            </a:r>
            <a:r>
              <a:rPr lang="en-US" dirty="0" smtClean="0"/>
              <a:t> </a:t>
            </a:r>
            <a:r>
              <a:rPr lang="en-US" dirty="0" err="1" smtClean="0"/>
              <a:t>etc</a:t>
            </a:r>
            <a:r>
              <a:rPr lang="en-US" dirty="0" smtClean="0"/>
              <a:t>, </a:t>
            </a:r>
            <a:r>
              <a:rPr lang="en-US" dirty="0" smtClean="0">
                <a:hlinkClick r:id="rId2"/>
              </a:rPr>
              <a:t>Locality-constrained Linear Coding for Image Classification</a:t>
            </a:r>
            <a:r>
              <a:rPr lang="en-US" dirty="0" smtClean="0"/>
              <a:t>, CVPR’10.  </a:t>
            </a:r>
            <a:endParaRPr lang="en-US" dirty="0"/>
          </a:p>
        </p:txBody>
      </p:sp>
    </p:spTree>
    <p:extLst>
      <p:ext uri="{BB962C8B-B14F-4D97-AF65-F5344CB8AC3E}">
        <p14:creationId xmlns:p14="http://schemas.microsoft.com/office/powerpoint/2010/main" val="354208848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Locality-constrained Linear Coding Objective Function</a:t>
            </a:r>
            <a:endParaRPr lang="en-US" dirty="0"/>
          </a:p>
        </p:txBody>
      </p:sp>
      <p:pic>
        <p:nvPicPr>
          <p:cNvPr id="6" name="Picture 5"/>
          <p:cNvPicPr>
            <a:picLocks noChangeAspect="1"/>
          </p:cNvPicPr>
          <p:nvPr/>
        </p:nvPicPr>
        <p:blipFill>
          <a:blip r:embed="rId2"/>
          <a:stretch>
            <a:fillRect/>
          </a:stretch>
        </p:blipFill>
        <p:spPr>
          <a:xfrm>
            <a:off x="228600" y="3124200"/>
            <a:ext cx="3200400" cy="1066800"/>
          </a:xfrm>
          <a:prstGeom prst="rect">
            <a:avLst/>
          </a:prstGeom>
        </p:spPr>
      </p:pic>
      <p:pic>
        <p:nvPicPr>
          <p:cNvPr id="3" name="Picture 2"/>
          <p:cNvPicPr>
            <a:picLocks noChangeAspect="1"/>
          </p:cNvPicPr>
          <p:nvPr/>
        </p:nvPicPr>
        <p:blipFill>
          <a:blip r:embed="rId3"/>
          <a:stretch>
            <a:fillRect/>
          </a:stretch>
        </p:blipFill>
        <p:spPr>
          <a:xfrm>
            <a:off x="3508741" y="1447800"/>
            <a:ext cx="5609859" cy="5067300"/>
          </a:xfrm>
          <a:prstGeom prst="rect">
            <a:avLst/>
          </a:prstGeom>
        </p:spPr>
      </p:pic>
    </p:spTree>
    <p:extLst>
      <p:ext uri="{BB962C8B-B14F-4D97-AF65-F5344CB8AC3E}">
        <p14:creationId xmlns:p14="http://schemas.microsoft.com/office/powerpoint/2010/main" val="35868398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8800" y="958316"/>
            <a:ext cx="5629322" cy="5899684"/>
          </a:xfrm>
          <a:prstGeom prst="rect">
            <a:avLst/>
          </a:prstGeom>
          <a:ln>
            <a:solidFill>
              <a:schemeClr val="accent2"/>
            </a:solidFill>
          </a:ln>
        </p:spPr>
      </p:pic>
      <p:sp>
        <p:nvSpPr>
          <p:cNvPr id="5" name="TextBox 4"/>
          <p:cNvSpPr txBox="1"/>
          <p:nvPr/>
        </p:nvSpPr>
        <p:spPr>
          <a:xfrm>
            <a:off x="457200" y="381000"/>
            <a:ext cx="4148266" cy="369332"/>
          </a:xfrm>
          <a:prstGeom prst="rect">
            <a:avLst/>
          </a:prstGeom>
          <a:noFill/>
        </p:spPr>
        <p:txBody>
          <a:bodyPr wrap="none" rtlCol="0">
            <a:spAutoFit/>
          </a:bodyPr>
          <a:lstStyle/>
          <a:p>
            <a:r>
              <a:rPr lang="en-US" dirty="0" smtClean="0"/>
              <a:t>More details about the objective function:</a:t>
            </a:r>
            <a:endParaRPr lang="en-US" dirty="0"/>
          </a:p>
        </p:txBody>
      </p:sp>
    </p:spTree>
    <p:extLst>
      <p:ext uri="{BB962C8B-B14F-4D97-AF65-F5344CB8AC3E}">
        <p14:creationId xmlns:p14="http://schemas.microsoft.com/office/powerpoint/2010/main" val="16281988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endParaRPr lang="en-US" dirty="0">
              <a:latin typeface="Calibri" charset="0"/>
            </a:endParaRPr>
          </a:p>
        </p:txBody>
      </p:sp>
      <p:sp>
        <p:nvSpPr>
          <p:cNvPr id="5123" name="Content Placeholder 2"/>
          <p:cNvSpPr>
            <a:spLocks noGrp="1"/>
          </p:cNvSpPr>
          <p:nvPr>
            <p:ph idx="1"/>
          </p:nvPr>
        </p:nvSpPr>
        <p:spPr/>
        <p:txBody>
          <a:bodyPr/>
          <a:lstStyle/>
          <a:p>
            <a:pPr eaLnBrk="1" hangingPunct="1"/>
            <a:r>
              <a:rPr lang="en-US" sz="2800" dirty="0" smtClean="0">
                <a:latin typeface="Calibri" charset="0"/>
              </a:rPr>
              <a:t>Review of 3D </a:t>
            </a:r>
            <a:r>
              <a:rPr lang="en-US" sz="2800" dirty="0">
                <a:latin typeface="Calibri" charset="0"/>
              </a:rPr>
              <a:t>Shape </a:t>
            </a:r>
            <a:r>
              <a:rPr lang="en-US" sz="2800" dirty="0" smtClean="0">
                <a:latin typeface="Calibri" charset="0"/>
              </a:rPr>
              <a:t>Descriptors for Shape Retrieval</a:t>
            </a:r>
            <a:endParaRPr lang="en-US" sz="2800" dirty="0">
              <a:latin typeface="Calibri" charset="0"/>
            </a:endParaRPr>
          </a:p>
          <a:p>
            <a:pPr eaLnBrk="1" hangingPunct="1"/>
            <a:r>
              <a:rPr lang="en-US" sz="2800" dirty="0" smtClean="0">
                <a:latin typeface="Calibri" charset="0"/>
              </a:rPr>
              <a:t>Learning Data-driven shape descriptor</a:t>
            </a:r>
            <a:endParaRPr lang="en-US" sz="2800" dirty="0">
              <a:latin typeface="Calibri" charset="0"/>
            </a:endParaRPr>
          </a:p>
          <a:p>
            <a:pPr eaLnBrk="1" hangingPunct="1"/>
            <a:r>
              <a:rPr lang="en-US" sz="2800" dirty="0" smtClean="0">
                <a:latin typeface="Calibri" charset="0"/>
              </a:rPr>
              <a:t>Project One Description: Bag of Feature Shape Descriptor (BOF-D)</a:t>
            </a:r>
            <a:endParaRPr lang="en-US" sz="2800" dirty="0">
              <a:latin typeface="Calibri" charset="0"/>
            </a:endParaRPr>
          </a:p>
          <a:p>
            <a:pPr eaLnBrk="1" hangingPunct="1"/>
            <a:endParaRPr lang="en-US" dirty="0">
              <a:latin typeface="Calibri" charset="0"/>
            </a:endParaRPr>
          </a:p>
        </p:txBody>
      </p:sp>
    </p:spTree>
    <p:extLst>
      <p:ext uri="{BB962C8B-B14F-4D97-AF65-F5344CB8AC3E}">
        <p14:creationId xmlns:p14="http://schemas.microsoft.com/office/powerpoint/2010/main" val="10958180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31800" y="0"/>
            <a:ext cx="8261131" cy="6858000"/>
          </a:xfrm>
          <a:prstGeom prst="rect">
            <a:avLst/>
          </a:prstGeom>
        </p:spPr>
      </p:pic>
    </p:spTree>
    <p:extLst>
      <p:ext uri="{BB962C8B-B14F-4D97-AF65-F5344CB8AC3E}">
        <p14:creationId xmlns:p14="http://schemas.microsoft.com/office/powerpoint/2010/main" val="5634615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0" y="1676400"/>
            <a:ext cx="5715000" cy="3193238"/>
          </a:xfrm>
          <a:prstGeom prst="rect">
            <a:avLst/>
          </a:prstGeom>
        </p:spPr>
      </p:pic>
    </p:spTree>
    <p:extLst>
      <p:ext uri="{BB962C8B-B14F-4D97-AF65-F5344CB8AC3E}">
        <p14:creationId xmlns:p14="http://schemas.microsoft.com/office/powerpoint/2010/main" val="40043156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1066800"/>
            <a:ext cx="8678090" cy="4967578"/>
          </a:xfrm>
          <a:prstGeom prst="rect">
            <a:avLst/>
          </a:prstGeom>
        </p:spPr>
      </p:pic>
    </p:spTree>
    <p:extLst>
      <p:ext uri="{BB962C8B-B14F-4D97-AF65-F5344CB8AC3E}">
        <p14:creationId xmlns:p14="http://schemas.microsoft.com/office/powerpoint/2010/main" val="90048099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09800"/>
            <a:ext cx="8229600" cy="1143000"/>
          </a:xfrm>
        </p:spPr>
        <p:txBody>
          <a:bodyPr/>
          <a:lstStyle/>
          <a:p>
            <a:r>
              <a:rPr lang="en-US" dirty="0" smtClean="0"/>
              <a:t>Codebook Generation</a:t>
            </a:r>
            <a:endParaRPr lang="en-US" dirty="0"/>
          </a:p>
        </p:txBody>
      </p:sp>
    </p:spTree>
    <p:extLst>
      <p:ext uri="{BB962C8B-B14F-4D97-AF65-F5344CB8AC3E}">
        <p14:creationId xmlns:p14="http://schemas.microsoft.com/office/powerpoint/2010/main" val="9805251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66800" y="206530"/>
            <a:ext cx="7256598" cy="6626070"/>
          </a:xfrm>
          <a:prstGeom prst="rect">
            <a:avLst/>
          </a:prstGeom>
        </p:spPr>
      </p:pic>
    </p:spTree>
    <p:extLst>
      <p:ext uri="{BB962C8B-B14F-4D97-AF65-F5344CB8AC3E}">
        <p14:creationId xmlns:p14="http://schemas.microsoft.com/office/powerpoint/2010/main" val="26865747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2286000"/>
            <a:ext cx="6019800" cy="1676400"/>
          </a:xfrm>
          <a:prstGeom prst="rect">
            <a:avLst/>
          </a:prstGeom>
        </p:spPr>
      </p:pic>
    </p:spTree>
    <p:extLst>
      <p:ext uri="{BB962C8B-B14F-4D97-AF65-F5344CB8AC3E}">
        <p14:creationId xmlns:p14="http://schemas.microsoft.com/office/powerpoint/2010/main" val="13138103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90800"/>
            <a:ext cx="8229600" cy="1143000"/>
          </a:xfrm>
        </p:spPr>
        <p:txBody>
          <a:bodyPr/>
          <a:lstStyle/>
          <a:p>
            <a:r>
              <a:rPr lang="en-US" dirty="0" smtClean="0"/>
              <a:t>LLC Feature Generation</a:t>
            </a:r>
            <a:endParaRPr lang="en-US" dirty="0"/>
          </a:p>
        </p:txBody>
      </p:sp>
    </p:spTree>
    <p:extLst>
      <p:ext uri="{BB962C8B-B14F-4D97-AF65-F5344CB8AC3E}">
        <p14:creationId xmlns:p14="http://schemas.microsoft.com/office/powerpoint/2010/main" val="8487341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5400" y="0"/>
            <a:ext cx="6019800" cy="6858000"/>
          </a:xfrm>
          <a:prstGeom prst="rect">
            <a:avLst/>
          </a:prstGeom>
        </p:spPr>
      </p:pic>
    </p:spTree>
    <p:extLst>
      <p:ext uri="{BB962C8B-B14F-4D97-AF65-F5344CB8AC3E}">
        <p14:creationId xmlns:p14="http://schemas.microsoft.com/office/powerpoint/2010/main" val="31831424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and Relationship between </a:t>
            </a:r>
            <a:r>
              <a:rPr lang="en-US" dirty="0" err="1" smtClean="0"/>
              <a:t>BoF</a:t>
            </a:r>
            <a:r>
              <a:rPr lang="en-US" dirty="0" smtClean="0"/>
              <a:t> and LLC </a:t>
            </a:r>
            <a:endParaRPr lang="en-US" dirty="0"/>
          </a:p>
        </p:txBody>
      </p:sp>
      <p:sp>
        <p:nvSpPr>
          <p:cNvPr id="3" name="Content Placeholder 2"/>
          <p:cNvSpPr>
            <a:spLocks noGrp="1"/>
          </p:cNvSpPr>
          <p:nvPr>
            <p:ph idx="1"/>
          </p:nvPr>
        </p:nvSpPr>
        <p:spPr/>
        <p:txBody>
          <a:bodyPr/>
          <a:lstStyle/>
          <a:p>
            <a:r>
              <a:rPr lang="en-US" dirty="0" err="1" smtClean="0"/>
              <a:t>BoF</a:t>
            </a:r>
            <a:r>
              <a:rPr lang="en-US" dirty="0" smtClean="0"/>
              <a:t> is actually the binary version of LLC</a:t>
            </a:r>
          </a:p>
          <a:p>
            <a:endParaRPr lang="en-US" dirty="0" smtClean="0"/>
          </a:p>
          <a:p>
            <a:r>
              <a:rPr lang="en-US" dirty="0" smtClean="0"/>
              <a:t>No pooling process in </a:t>
            </a:r>
            <a:r>
              <a:rPr lang="en-US" dirty="0" err="1" smtClean="0"/>
              <a:t>BoF</a:t>
            </a:r>
            <a:endParaRPr lang="en-US" dirty="0" smtClean="0"/>
          </a:p>
        </p:txBody>
      </p:sp>
    </p:spTree>
    <p:extLst>
      <p:ext uri="{BB962C8B-B14F-4D97-AF65-F5344CB8AC3E}">
        <p14:creationId xmlns:p14="http://schemas.microsoft.com/office/powerpoint/2010/main" val="257350015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 y="1981200"/>
            <a:ext cx="8017527" cy="3344454"/>
          </a:xfrm>
          <a:prstGeom prst="rect">
            <a:avLst/>
          </a:prstGeom>
        </p:spPr>
      </p:pic>
      <p:sp>
        <p:nvSpPr>
          <p:cNvPr id="6" name="TextBox 5"/>
          <p:cNvSpPr txBox="1"/>
          <p:nvPr/>
        </p:nvSpPr>
        <p:spPr>
          <a:xfrm>
            <a:off x="2438400" y="76200"/>
            <a:ext cx="4120990" cy="646331"/>
          </a:xfrm>
          <a:prstGeom prst="rect">
            <a:avLst/>
          </a:prstGeom>
          <a:noFill/>
        </p:spPr>
        <p:txBody>
          <a:bodyPr wrap="none" rtlCol="0">
            <a:spAutoFit/>
          </a:bodyPr>
          <a:lstStyle/>
          <a:p>
            <a:r>
              <a:rPr lang="en-US" sz="3600" dirty="0" smtClean="0"/>
              <a:t>Experimental Results </a:t>
            </a:r>
            <a:endParaRPr lang="en-US" sz="3600" dirty="0"/>
          </a:p>
        </p:txBody>
      </p:sp>
    </p:spTree>
    <p:extLst>
      <p:ext uri="{BB962C8B-B14F-4D97-AF65-F5344CB8AC3E}">
        <p14:creationId xmlns:p14="http://schemas.microsoft.com/office/powerpoint/2010/main" val="3743064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Driven Shape Analysis</a:t>
            </a:r>
            <a:endParaRPr lang="en-US" dirty="0"/>
          </a:p>
        </p:txBody>
      </p:sp>
      <p:sp>
        <p:nvSpPr>
          <p:cNvPr id="3" name="Content Placeholder 2"/>
          <p:cNvSpPr>
            <a:spLocks noGrp="1"/>
          </p:cNvSpPr>
          <p:nvPr>
            <p:ph idx="1"/>
          </p:nvPr>
        </p:nvSpPr>
        <p:spPr/>
        <p:txBody>
          <a:bodyPr>
            <a:normAutofit/>
          </a:bodyPr>
          <a:lstStyle/>
          <a:p>
            <a:r>
              <a:rPr lang="en-US" sz="2000" dirty="0" smtClean="0"/>
              <a:t>Kai Xu, </a:t>
            </a:r>
            <a:r>
              <a:rPr lang="en-US" sz="2000" dirty="0" err="1" smtClean="0"/>
              <a:t>etc</a:t>
            </a:r>
            <a:r>
              <a:rPr lang="en-US" sz="2000" dirty="0" smtClean="0"/>
              <a:t>, </a:t>
            </a:r>
            <a:r>
              <a:rPr lang="en-US" sz="2000" dirty="0">
                <a:hlinkClick r:id="rId2"/>
              </a:rPr>
              <a:t>Data-Driven Shape Analysis and </a:t>
            </a:r>
            <a:r>
              <a:rPr lang="en-US" sz="2000" dirty="0" smtClean="0">
                <a:hlinkClick r:id="rId2"/>
              </a:rPr>
              <a:t>Processing</a:t>
            </a:r>
            <a:r>
              <a:rPr lang="en-US" sz="2000" dirty="0" smtClean="0"/>
              <a:t>, </a:t>
            </a:r>
            <a:r>
              <a:rPr lang="en-US" sz="2000" i="1" dirty="0"/>
              <a:t>Computer Graphics Forum</a:t>
            </a:r>
            <a:r>
              <a:rPr lang="en-US" sz="2000" dirty="0" smtClean="0"/>
              <a:t>, 2015</a:t>
            </a:r>
          </a:p>
          <a:p>
            <a:endParaRPr lang="en-US" sz="2000" dirty="0"/>
          </a:p>
        </p:txBody>
      </p:sp>
      <p:pic>
        <p:nvPicPr>
          <p:cNvPr id="7" name="Picture 6"/>
          <p:cNvPicPr>
            <a:picLocks noChangeAspect="1"/>
          </p:cNvPicPr>
          <p:nvPr/>
        </p:nvPicPr>
        <p:blipFill>
          <a:blip r:embed="rId3"/>
          <a:stretch>
            <a:fillRect/>
          </a:stretch>
        </p:blipFill>
        <p:spPr>
          <a:xfrm>
            <a:off x="1524000" y="2498892"/>
            <a:ext cx="5943600" cy="3584408"/>
          </a:xfrm>
          <a:prstGeom prst="rect">
            <a:avLst/>
          </a:prstGeom>
          <a:ln>
            <a:solidFill>
              <a:schemeClr val="accent2"/>
            </a:solidFill>
          </a:ln>
        </p:spPr>
      </p:pic>
      <p:sp>
        <p:nvSpPr>
          <p:cNvPr id="9" name="TextBox 8"/>
          <p:cNvSpPr txBox="1"/>
          <p:nvPr/>
        </p:nvSpPr>
        <p:spPr>
          <a:xfrm>
            <a:off x="5943600" y="2743200"/>
            <a:ext cx="1623549" cy="369332"/>
          </a:xfrm>
          <a:prstGeom prst="rect">
            <a:avLst/>
          </a:prstGeom>
          <a:noFill/>
        </p:spPr>
        <p:txBody>
          <a:bodyPr wrap="none" rtlCol="0">
            <a:spAutoFit/>
          </a:bodyPr>
          <a:lstStyle/>
          <a:p>
            <a:r>
              <a:rPr lang="en-US" i="1" dirty="0" smtClean="0"/>
              <a:t>K</a:t>
            </a:r>
            <a:r>
              <a:rPr lang="en-US" altLang="zh-CN" i="1" dirty="0" smtClean="0"/>
              <a:t>.</a:t>
            </a:r>
            <a:r>
              <a:rPr lang="zh-CN" altLang="en-US" i="1" dirty="0" smtClean="0"/>
              <a:t> </a:t>
            </a:r>
            <a:r>
              <a:rPr lang="en-US" altLang="zh-CN" i="1" dirty="0" err="1" smtClean="0"/>
              <a:t>Xu</a:t>
            </a:r>
            <a:r>
              <a:rPr lang="en-US" altLang="zh-CN" i="1" dirty="0" smtClean="0"/>
              <a:t>, </a:t>
            </a:r>
            <a:r>
              <a:rPr lang="en-US" altLang="zh-CN" i="1" dirty="0" err="1" smtClean="0"/>
              <a:t>etc</a:t>
            </a:r>
            <a:r>
              <a:rPr lang="zh-CN" altLang="en-US" i="1" dirty="0" smtClean="0"/>
              <a:t> </a:t>
            </a:r>
            <a:r>
              <a:rPr lang="en-US" altLang="zh-CN" i="1" dirty="0" smtClean="0"/>
              <a:t>2015</a:t>
            </a:r>
            <a:endParaRPr lang="en-US" i="1" dirty="0"/>
          </a:p>
        </p:txBody>
      </p:sp>
    </p:spTree>
    <p:extLst>
      <p:ext uri="{BB962C8B-B14F-4D97-AF65-F5344CB8AC3E}">
        <p14:creationId xmlns:p14="http://schemas.microsoft.com/office/powerpoint/2010/main" val="19275818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19400"/>
            <a:ext cx="8229600" cy="1143000"/>
          </a:xfrm>
        </p:spPr>
        <p:txBody>
          <a:bodyPr>
            <a:normAutofit fontScale="90000"/>
          </a:bodyPr>
          <a:lstStyle/>
          <a:p>
            <a:r>
              <a:rPr lang="en-US" dirty="0" smtClean="0"/>
              <a:t>Research Topics Seminar: 3D Deep Shape Representation</a:t>
            </a:r>
            <a:endParaRPr lang="en-US" dirty="0"/>
          </a:p>
        </p:txBody>
      </p:sp>
    </p:spTree>
    <p:extLst>
      <p:ext uri="{BB962C8B-B14F-4D97-AF65-F5344CB8AC3E}">
        <p14:creationId xmlns:p14="http://schemas.microsoft.com/office/powerpoint/2010/main" val="428943649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57200"/>
            <a:ext cx="8229600" cy="1143000"/>
          </a:xfrm>
        </p:spPr>
        <p:txBody>
          <a:bodyPr/>
          <a:lstStyle/>
          <a:p>
            <a:r>
              <a:rPr lang="en-US" dirty="0" smtClean="0"/>
              <a:t>Background on Neural Network</a:t>
            </a:r>
            <a:endParaRPr lang="en-US" dirty="0"/>
          </a:p>
        </p:txBody>
      </p:sp>
      <p:sp>
        <p:nvSpPr>
          <p:cNvPr id="4" name="TextBox 3"/>
          <p:cNvSpPr txBox="1"/>
          <p:nvPr/>
        </p:nvSpPr>
        <p:spPr>
          <a:xfrm>
            <a:off x="2120900" y="609600"/>
            <a:ext cx="184666" cy="369332"/>
          </a:xfrm>
          <a:prstGeom prst="rect">
            <a:avLst/>
          </a:prstGeom>
          <a:noFill/>
        </p:spPr>
        <p:txBody>
          <a:bodyPr wrap="none" rtlCol="0">
            <a:spAutoFit/>
          </a:bodyPr>
          <a:lstStyle/>
          <a:p>
            <a:endParaRPr lang="en-US"/>
          </a:p>
        </p:txBody>
      </p:sp>
      <p:pic>
        <p:nvPicPr>
          <p:cNvPr id="5" name="Picture 2" descr="Artificial neural netwo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828800"/>
            <a:ext cx="4773612"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733386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3"/>
          <p:cNvSpPr txBox="1">
            <a:spLocks noChangeArrowheads="1"/>
          </p:cNvSpPr>
          <p:nvPr/>
        </p:nvSpPr>
        <p:spPr bwMode="auto">
          <a:xfrm>
            <a:off x="457200" y="4572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a:t>Network Architecture</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074738"/>
            <a:ext cx="5335588" cy="252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a:spLocks noRot="1" noChangeAspect="1" noMove="1" noResize="1" noEditPoints="1" noAdjustHandles="1" noChangeArrowheads="1" noChangeShapeType="1" noTextEdit="1"/>
          </p:cNvSpPr>
          <p:nvPr/>
        </p:nvSpPr>
        <p:spPr>
          <a:xfrm>
            <a:off x="1128756" y="3810000"/>
            <a:ext cx="3554339" cy="369332"/>
          </a:xfrm>
          <a:prstGeom prst="rect">
            <a:avLst/>
          </a:prstGeom>
          <a:blipFill rotWithShape="1">
            <a:blip r:embed="rId3"/>
            <a:stretch>
              <a:fillRect l="-1372" t="-8197" b="-24590"/>
            </a:stretch>
          </a:blipFill>
        </p:spPr>
        <p:txBody>
          <a:bodyPr/>
          <a:lstStyle/>
          <a:p>
            <a:r>
              <a:rPr lang="en-US">
                <a:noFill/>
              </a:rPr>
              <a:t> </a:t>
            </a:r>
          </a:p>
        </p:txBody>
      </p:sp>
      <p:sp>
        <p:nvSpPr>
          <p:cNvPr id="12293" name="TextBox 13"/>
          <p:cNvSpPr txBox="1">
            <a:spLocks noChangeArrowheads="1"/>
          </p:cNvSpPr>
          <p:nvPr/>
        </p:nvSpPr>
        <p:spPr bwMode="auto">
          <a:xfrm>
            <a:off x="1165225" y="4343400"/>
            <a:ext cx="3554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Net signal received at Y is given by</a:t>
            </a:r>
          </a:p>
        </p:txBody>
      </p:sp>
      <p:sp>
        <p:nvSpPr>
          <p:cNvPr id="15" name="TextBox 14"/>
          <p:cNvSpPr txBox="1">
            <a:spLocks noRot="1" noChangeAspect="1" noMove="1" noResize="1" noEditPoints="1" noAdjustHandles="1" noChangeArrowheads="1" noChangeShapeType="1" noTextEdit="1"/>
          </p:cNvSpPr>
          <p:nvPr/>
        </p:nvSpPr>
        <p:spPr>
          <a:xfrm>
            <a:off x="1076058" y="4913833"/>
            <a:ext cx="3401939" cy="369332"/>
          </a:xfrm>
          <a:prstGeom prst="rect">
            <a:avLst/>
          </a:prstGeom>
          <a:blipFill rotWithShape="1">
            <a:blip r:embed="rId4"/>
            <a:stretch>
              <a:fillRect/>
            </a:stretch>
          </a:blipFill>
        </p:spPr>
        <p:txBody>
          <a:bodyPr/>
          <a:lstStyle/>
          <a:p>
            <a:r>
              <a:rPr lang="en-US">
                <a:noFill/>
              </a:rPr>
              <a:t> </a:t>
            </a:r>
          </a:p>
        </p:txBody>
      </p:sp>
      <p:sp>
        <p:nvSpPr>
          <p:cNvPr id="16" name="TextBox 15"/>
          <p:cNvSpPr txBox="1">
            <a:spLocks noRot="1" noChangeAspect="1" noMove="1" noResize="1" noEditPoints="1" noAdjustHandles="1" noChangeArrowheads="1" noChangeShapeType="1" noTextEdit="1"/>
          </p:cNvSpPr>
          <p:nvPr/>
        </p:nvSpPr>
        <p:spPr>
          <a:xfrm>
            <a:off x="1164652" y="5489249"/>
            <a:ext cx="7979348" cy="369332"/>
          </a:xfrm>
          <a:prstGeom prst="rect">
            <a:avLst/>
          </a:prstGeom>
          <a:blipFill rotWithShape="1">
            <a:blip r:embed="rId5"/>
            <a:stretch>
              <a:fillRect l="-611" t="-8197" b="-24590"/>
            </a:stretch>
          </a:blipFill>
        </p:spPr>
        <p:txBody>
          <a:bodyPr/>
          <a:lstStyle/>
          <a:p>
            <a:r>
              <a:rPr lang="en-US">
                <a:noFill/>
              </a:rPr>
              <a:t> </a:t>
            </a:r>
          </a:p>
        </p:txBody>
      </p:sp>
      <p:sp>
        <p:nvSpPr>
          <p:cNvPr id="17" name="TextBox 16"/>
          <p:cNvSpPr txBox="1">
            <a:spLocks noRot="1" noChangeAspect="1" noMove="1" noResize="1" noEditPoints="1" noAdjustHandles="1" noChangeArrowheads="1" noChangeShapeType="1" noTextEdit="1"/>
          </p:cNvSpPr>
          <p:nvPr/>
        </p:nvSpPr>
        <p:spPr>
          <a:xfrm>
            <a:off x="2286000" y="6019800"/>
            <a:ext cx="3940748" cy="369332"/>
          </a:xfrm>
          <a:prstGeom prst="rect">
            <a:avLst/>
          </a:prstGeom>
          <a:blipFill rotWithShape="1">
            <a:blip r:embed="rId6"/>
            <a:stretch>
              <a:fillRect b="-11667"/>
            </a:stretch>
          </a:blipFill>
        </p:spPr>
        <p:txBody>
          <a:bodyPr/>
          <a:lstStyle/>
          <a:p>
            <a:r>
              <a:rPr lang="en-US">
                <a:noFill/>
              </a:rPr>
              <a:t> </a:t>
            </a:r>
          </a:p>
        </p:txBody>
      </p:sp>
    </p:spTree>
    <p:extLst>
      <p:ext uri="{BB962C8B-B14F-4D97-AF65-F5344CB8AC3E}">
        <p14:creationId xmlns:p14="http://schemas.microsoft.com/office/powerpoint/2010/main" val="10701046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3"/>
          <p:cNvSpPr txBox="1">
            <a:spLocks noChangeArrowheads="1"/>
          </p:cNvSpPr>
          <p:nvPr/>
        </p:nvSpPr>
        <p:spPr bwMode="auto">
          <a:xfrm>
            <a:off x="649288" y="46355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a:t>Network Architecture</a:t>
            </a:r>
          </a:p>
        </p:txBody>
      </p:sp>
      <p:sp>
        <p:nvSpPr>
          <p:cNvPr id="16" name="TextBox 15"/>
          <p:cNvSpPr txBox="1">
            <a:spLocks noRot="1" noChangeAspect="1" noMove="1" noResize="1" noEditPoints="1" noAdjustHandles="1" noChangeArrowheads="1" noChangeShapeType="1" noTextEdit="1"/>
          </p:cNvSpPr>
          <p:nvPr/>
        </p:nvSpPr>
        <p:spPr>
          <a:xfrm>
            <a:off x="649480" y="1133250"/>
            <a:ext cx="8382000" cy="369332"/>
          </a:xfrm>
          <a:prstGeom prst="rect">
            <a:avLst/>
          </a:prstGeom>
          <a:blipFill rotWithShape="1">
            <a:blip r:embed="rId2"/>
            <a:stretch>
              <a:fillRect l="-655" t="-8333" r="-1018" b="-26667"/>
            </a:stretch>
          </a:blipFill>
        </p:spPr>
        <p:txBody>
          <a:bodyPr/>
          <a:lstStyle/>
          <a:p>
            <a:r>
              <a:rPr lang="en-US">
                <a:noFill/>
              </a:rPr>
              <a:t> </a:t>
            </a:r>
          </a:p>
        </p:txBody>
      </p:sp>
      <p:sp>
        <p:nvSpPr>
          <p:cNvPr id="13316" name="TextBox 4"/>
          <p:cNvSpPr txBox="1">
            <a:spLocks noChangeArrowheads="1"/>
          </p:cNvSpPr>
          <p:nvPr/>
        </p:nvSpPr>
        <p:spPr bwMode="auto">
          <a:xfrm>
            <a:off x="1066800" y="213836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Step function</a:t>
            </a:r>
          </a:p>
        </p:txBody>
      </p:sp>
      <p:sp>
        <p:nvSpPr>
          <p:cNvPr id="10" name="TextBox 9"/>
          <p:cNvSpPr txBox="1">
            <a:spLocks noRot="1" noChangeAspect="1" noMove="1" noResize="1" noEditPoints="1" noAdjustHandles="1" noChangeArrowheads="1" noChangeShapeType="1" noTextEdit="1"/>
          </p:cNvSpPr>
          <p:nvPr/>
        </p:nvSpPr>
        <p:spPr>
          <a:xfrm>
            <a:off x="1080331" y="2747892"/>
            <a:ext cx="3159807" cy="575029"/>
          </a:xfrm>
          <a:prstGeom prst="rect">
            <a:avLst/>
          </a:prstGeom>
          <a:blipFill rotWithShape="1">
            <a:blip r:embed="rId3"/>
            <a:stretch>
              <a:fillRect/>
            </a:stretch>
          </a:blipFill>
        </p:spPr>
        <p:txBody>
          <a:bodyPr/>
          <a:lstStyle/>
          <a:p>
            <a:r>
              <a:rPr lang="en-US">
                <a:noFill/>
              </a:rPr>
              <a:t> </a:t>
            </a:r>
          </a:p>
        </p:txBody>
      </p:sp>
      <p:sp>
        <p:nvSpPr>
          <p:cNvPr id="13318" name="TextBox 10"/>
          <p:cNvSpPr txBox="1">
            <a:spLocks noChangeArrowheads="1"/>
          </p:cNvSpPr>
          <p:nvPr/>
        </p:nvSpPr>
        <p:spPr bwMode="auto">
          <a:xfrm>
            <a:off x="5486400" y="2138363"/>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Sigmoid function</a:t>
            </a:r>
          </a:p>
        </p:txBody>
      </p:sp>
      <p:sp>
        <p:nvSpPr>
          <p:cNvPr id="12" name="TextBox 11"/>
          <p:cNvSpPr txBox="1">
            <a:spLocks noRot="1" noChangeAspect="1" noMove="1" noResize="1" noEditPoints="1" noAdjustHandles="1" noChangeArrowheads="1" noChangeShapeType="1" noTextEdit="1"/>
          </p:cNvSpPr>
          <p:nvPr/>
        </p:nvSpPr>
        <p:spPr>
          <a:xfrm>
            <a:off x="5333287" y="2718011"/>
            <a:ext cx="3159807" cy="634789"/>
          </a:xfrm>
          <a:prstGeom prst="rect">
            <a:avLst/>
          </a:prstGeom>
          <a:blipFill rotWithShape="1">
            <a:blip r:embed="rId4"/>
            <a:stretch>
              <a:fillRect/>
            </a:stretch>
          </a:blipFill>
        </p:spPr>
        <p:txBody>
          <a:bodyPr/>
          <a:lstStyle/>
          <a:p>
            <a:r>
              <a:rPr lang="en-US">
                <a:noFill/>
              </a:rPr>
              <a:t> </a:t>
            </a:r>
          </a:p>
        </p:txBody>
      </p:sp>
      <p:sp>
        <p:nvSpPr>
          <p:cNvPr id="13320" name="TextBox 12"/>
          <p:cNvSpPr txBox="1">
            <a:spLocks noChangeArrowheads="1"/>
          </p:cNvSpPr>
          <p:nvPr/>
        </p:nvSpPr>
        <p:spPr bwMode="auto">
          <a:xfrm>
            <a:off x="1204913" y="3962400"/>
            <a:ext cx="4510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Non-saturating activation function </a:t>
            </a:r>
          </a:p>
        </p:txBody>
      </p:sp>
      <p:sp>
        <p:nvSpPr>
          <p:cNvPr id="18" name="TextBox 17"/>
          <p:cNvSpPr txBox="1">
            <a:spLocks noRot="1" noChangeAspect="1" noMove="1" noResize="1" noEditPoints="1" noAdjustHandles="1" noChangeArrowheads="1" noChangeShapeType="1" noTextEdit="1"/>
          </p:cNvSpPr>
          <p:nvPr/>
        </p:nvSpPr>
        <p:spPr>
          <a:xfrm>
            <a:off x="1095286" y="4856860"/>
            <a:ext cx="3899731" cy="627416"/>
          </a:xfrm>
          <a:prstGeom prst="rect">
            <a:avLst/>
          </a:prstGeom>
          <a:blipFill rotWithShape="1">
            <a:blip r:embed="rId5"/>
            <a:stretch>
              <a:fillRect/>
            </a:stretch>
          </a:blipFill>
        </p:spPr>
        <p:txBody>
          <a:bodyPr/>
          <a:lstStyle/>
          <a:p>
            <a:r>
              <a:rPr lang="en-US">
                <a:noFill/>
              </a:rPr>
              <a:t> </a:t>
            </a:r>
          </a:p>
        </p:txBody>
      </p:sp>
      <p:sp>
        <p:nvSpPr>
          <p:cNvPr id="19" name="TextBox 18"/>
          <p:cNvSpPr txBox="1">
            <a:spLocks noRot="1" noChangeAspect="1" noMove="1" noResize="1" noEditPoints="1" noAdjustHandles="1" noChangeArrowheads="1" noChangeShapeType="1" noTextEdit="1"/>
          </p:cNvSpPr>
          <p:nvPr/>
        </p:nvSpPr>
        <p:spPr>
          <a:xfrm>
            <a:off x="5198690" y="4602622"/>
            <a:ext cx="3429000" cy="1175771"/>
          </a:xfrm>
          <a:prstGeom prst="rect">
            <a:avLst/>
          </a:prstGeom>
          <a:blipFill rotWithShape="1">
            <a:blip r:embed="rId6"/>
            <a:stretch>
              <a:fillRect/>
            </a:stretch>
          </a:blipFill>
        </p:spPr>
        <p:txBody>
          <a:bodyPr/>
          <a:lstStyle/>
          <a:p>
            <a:r>
              <a:rPr lang="en-US">
                <a:noFill/>
              </a:rPr>
              <a:t> </a:t>
            </a:r>
          </a:p>
        </p:txBody>
      </p:sp>
    </p:spTree>
    <p:extLst>
      <p:ext uri="{BB962C8B-B14F-4D97-AF65-F5344CB8AC3E}">
        <p14:creationId xmlns:p14="http://schemas.microsoft.com/office/powerpoint/2010/main" val="345104931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3"/>
          <p:cNvSpPr txBox="1">
            <a:spLocks noChangeArrowheads="1"/>
          </p:cNvSpPr>
          <p:nvPr/>
        </p:nvSpPr>
        <p:spPr bwMode="auto">
          <a:xfrm>
            <a:off x="457200" y="457200"/>
            <a:ext cx="4114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400"/>
              <a:t>Network Architecture</a:t>
            </a:r>
          </a:p>
        </p:txBody>
      </p:sp>
      <p:sp>
        <p:nvSpPr>
          <p:cNvPr id="14339" name="TextBox 15"/>
          <p:cNvSpPr txBox="1">
            <a:spLocks noChangeArrowheads="1"/>
          </p:cNvSpPr>
          <p:nvPr/>
        </p:nvSpPr>
        <p:spPr bwMode="auto">
          <a:xfrm>
            <a:off x="685800" y="1317625"/>
            <a:ext cx="838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Examples of single-layer NN with multiple output neutrals</a:t>
            </a:r>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56007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434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1952625"/>
            <a:ext cx="4429125"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8015156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3"/>
          <p:cNvSpPr txBox="1">
            <a:spLocks noChangeArrowheads="1"/>
          </p:cNvSpPr>
          <p:nvPr/>
        </p:nvSpPr>
        <p:spPr bwMode="auto">
          <a:xfrm>
            <a:off x="457200" y="979488"/>
            <a:ext cx="640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Network learning algorithms</a:t>
            </a:r>
          </a:p>
        </p:txBody>
      </p:sp>
      <p:sp>
        <p:nvSpPr>
          <p:cNvPr id="15363" name="TextBox 4"/>
          <p:cNvSpPr txBox="1">
            <a:spLocks noChangeArrowheads="1"/>
          </p:cNvSpPr>
          <p:nvPr/>
        </p:nvSpPr>
        <p:spPr bwMode="auto">
          <a:xfrm>
            <a:off x="838200" y="2058988"/>
            <a:ext cx="59436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Supervised learning: the network is trained by presenting it a sequence of training inputs, associated with target output values. </a:t>
            </a:r>
          </a:p>
        </p:txBody>
      </p:sp>
      <p:sp>
        <p:nvSpPr>
          <p:cNvPr id="15364" name="TextBox 6"/>
          <p:cNvSpPr txBox="1">
            <a:spLocks noChangeArrowheads="1"/>
          </p:cNvSpPr>
          <p:nvPr/>
        </p:nvSpPr>
        <p:spPr bwMode="auto">
          <a:xfrm>
            <a:off x="877888" y="3190875"/>
            <a:ext cx="609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Unsupervised learning: the network is trained by presenting it a sequence of training inputs, without associating target output value</a:t>
            </a:r>
          </a:p>
        </p:txBody>
      </p:sp>
    </p:spTree>
    <p:extLst>
      <p:ext uri="{BB962C8B-B14F-4D97-AF65-F5344CB8AC3E}">
        <p14:creationId xmlns:p14="http://schemas.microsoft.com/office/powerpoint/2010/main" val="191708152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3"/>
          <p:cNvSpPr txBox="1">
            <a:spLocks noChangeArrowheads="1"/>
          </p:cNvSpPr>
          <p:nvPr/>
        </p:nvSpPr>
        <p:spPr bwMode="auto">
          <a:xfrm>
            <a:off x="457200" y="979488"/>
            <a:ext cx="6400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Network learning algorithms</a:t>
            </a:r>
          </a:p>
        </p:txBody>
      </p:sp>
      <p:sp>
        <p:nvSpPr>
          <p:cNvPr id="16387" name="TextBox 4"/>
          <p:cNvSpPr txBox="1">
            <a:spLocks noChangeArrowheads="1"/>
          </p:cNvSpPr>
          <p:nvPr/>
        </p:nvSpPr>
        <p:spPr bwMode="auto">
          <a:xfrm>
            <a:off x="838200" y="2058988"/>
            <a:ext cx="59436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Supervised learning: the network is trained by presenting it a sequence of training inputs, associated with target output values. </a:t>
            </a:r>
          </a:p>
        </p:txBody>
      </p:sp>
      <p:sp>
        <p:nvSpPr>
          <p:cNvPr id="16388" name="TextBox 6"/>
          <p:cNvSpPr txBox="1">
            <a:spLocks noChangeArrowheads="1"/>
          </p:cNvSpPr>
          <p:nvPr/>
        </p:nvSpPr>
        <p:spPr bwMode="auto">
          <a:xfrm>
            <a:off x="877888" y="3190875"/>
            <a:ext cx="609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Unsupervised learning: the network is trained by presenting it a sequence of training inputs, without associating target output value</a:t>
            </a:r>
          </a:p>
        </p:txBody>
      </p:sp>
    </p:spTree>
    <p:extLst>
      <p:ext uri="{BB962C8B-B14F-4D97-AF65-F5344CB8AC3E}">
        <p14:creationId xmlns:p14="http://schemas.microsoft.com/office/powerpoint/2010/main" val="36515657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Box 4"/>
          <p:cNvSpPr txBox="1">
            <a:spLocks noChangeArrowheads="1"/>
          </p:cNvSpPr>
          <p:nvPr/>
        </p:nvSpPr>
        <p:spPr bwMode="auto">
          <a:xfrm>
            <a:off x="762000" y="4270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Learning algorithm</a:t>
            </a:r>
          </a:p>
        </p:txBody>
      </p:sp>
      <p:pic>
        <p:nvPicPr>
          <p:cNvPr id="174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5867400" cy="301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2" name="TextBox 7"/>
          <p:cNvSpPr txBox="1">
            <a:spLocks noChangeArrowheads="1"/>
          </p:cNvSpPr>
          <p:nvPr/>
        </p:nvSpPr>
        <p:spPr bwMode="auto">
          <a:xfrm>
            <a:off x="914400" y="957263"/>
            <a:ext cx="579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General structure of feed forward neural network</a:t>
            </a:r>
          </a:p>
        </p:txBody>
      </p:sp>
      <p:sp>
        <p:nvSpPr>
          <p:cNvPr id="2" name="TextBox 1"/>
          <p:cNvSpPr txBox="1">
            <a:spLocks noRot="1" noChangeAspect="1" noMove="1" noResize="1" noEditPoints="1" noAdjustHandles="1" noChangeArrowheads="1" noChangeShapeType="1" noTextEdit="1"/>
          </p:cNvSpPr>
          <p:nvPr/>
        </p:nvSpPr>
        <p:spPr>
          <a:xfrm>
            <a:off x="762000" y="4383532"/>
            <a:ext cx="8229600" cy="476221"/>
          </a:xfrm>
          <a:prstGeom prst="rect">
            <a:avLst/>
          </a:prstGeom>
          <a:blipFill rotWithShape="1">
            <a:blip r:embed="rId3"/>
            <a:stretch>
              <a:fillRect b="-10256"/>
            </a:stretch>
          </a:blipFill>
        </p:spPr>
        <p:txBody>
          <a:bodyPr/>
          <a:lstStyle/>
          <a:p>
            <a:r>
              <a:rPr lang="en-US">
                <a:noFill/>
              </a:rPr>
              <a:t> </a:t>
            </a:r>
          </a:p>
        </p:txBody>
      </p:sp>
      <p:sp>
        <p:nvSpPr>
          <p:cNvPr id="9" name="TextBox 8"/>
          <p:cNvSpPr txBox="1">
            <a:spLocks noRot="1" noChangeAspect="1" noMove="1" noResize="1" noEditPoints="1" noAdjustHandles="1" noChangeArrowheads="1" noChangeShapeType="1" noTextEdit="1"/>
          </p:cNvSpPr>
          <p:nvPr/>
        </p:nvSpPr>
        <p:spPr>
          <a:xfrm>
            <a:off x="1983693" y="4958380"/>
            <a:ext cx="4876800" cy="900375"/>
          </a:xfrm>
          <a:prstGeom prst="rect">
            <a:avLst/>
          </a:prstGeom>
          <a:blipFill rotWithShape="1">
            <a:blip r:embed="rId4"/>
            <a:stretch>
              <a:fillRect/>
            </a:stretch>
          </a:blipFill>
        </p:spPr>
        <p:txBody>
          <a:bodyPr/>
          <a:lstStyle/>
          <a:p>
            <a:r>
              <a:rPr lang="en-US">
                <a:noFill/>
              </a:rPr>
              <a:t> </a:t>
            </a:r>
          </a:p>
        </p:txBody>
      </p:sp>
      <p:sp>
        <p:nvSpPr>
          <p:cNvPr id="10" name="TextBox 9"/>
          <p:cNvSpPr txBox="1">
            <a:spLocks noRot="1" noChangeAspect="1" noMove="1" noResize="1" noEditPoints="1" noAdjustHandles="1" noChangeArrowheads="1" noChangeShapeType="1" noTextEdit="1"/>
          </p:cNvSpPr>
          <p:nvPr/>
        </p:nvSpPr>
        <p:spPr>
          <a:xfrm>
            <a:off x="1488393" y="5858755"/>
            <a:ext cx="5867400" cy="984052"/>
          </a:xfrm>
          <a:prstGeom prst="rect">
            <a:avLst/>
          </a:prstGeom>
          <a:blipFill rotWithShape="1">
            <a:blip r:embed="rId5"/>
            <a:stretch>
              <a:fillRect/>
            </a:stretch>
          </a:blipFill>
        </p:spPr>
        <p:txBody>
          <a:bodyPr/>
          <a:lstStyle/>
          <a:p>
            <a:r>
              <a:rPr lang="en-US">
                <a:noFill/>
              </a:rPr>
              <a:t> </a:t>
            </a:r>
          </a:p>
        </p:txBody>
      </p:sp>
    </p:spTree>
    <p:extLst>
      <p:ext uri="{BB962C8B-B14F-4D97-AF65-F5344CB8AC3E}">
        <p14:creationId xmlns:p14="http://schemas.microsoft.com/office/powerpoint/2010/main" val="372703954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688975" y="427038"/>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Learning algorithm</a:t>
            </a:r>
          </a:p>
        </p:txBody>
      </p:sp>
      <p:sp>
        <p:nvSpPr>
          <p:cNvPr id="8" name="TextBox 7"/>
          <p:cNvSpPr txBox="1">
            <a:spLocks noRot="1" noChangeAspect="1" noMove="1" noResize="1" noEditPoints="1" noAdjustHandles="1" noChangeArrowheads="1" noChangeShapeType="1" noTextEdit="1"/>
          </p:cNvSpPr>
          <p:nvPr/>
        </p:nvSpPr>
        <p:spPr>
          <a:xfrm>
            <a:off x="1219200" y="957130"/>
            <a:ext cx="5791200" cy="474425"/>
          </a:xfrm>
          <a:prstGeom prst="rect">
            <a:avLst/>
          </a:prstGeom>
          <a:blipFill rotWithShape="1">
            <a:blip r:embed="rId2"/>
            <a:stretch>
              <a:fillRect l="-842" b="-10256"/>
            </a:stretch>
          </a:blipFill>
        </p:spPr>
        <p:txBody>
          <a:bodyPr/>
          <a:lstStyle/>
          <a:p>
            <a:r>
              <a:rPr lang="en-US">
                <a:noFill/>
              </a:rPr>
              <a:t> </a:t>
            </a:r>
          </a:p>
        </p:txBody>
      </p:sp>
      <p:sp>
        <p:nvSpPr>
          <p:cNvPr id="11" name="TextBox 10"/>
          <p:cNvSpPr txBox="1">
            <a:spLocks noRot="1" noChangeAspect="1" noMove="1" noResize="1" noEditPoints="1" noAdjustHandles="1" noChangeArrowheads="1" noChangeShapeType="1" noTextEdit="1"/>
          </p:cNvSpPr>
          <p:nvPr/>
        </p:nvSpPr>
        <p:spPr>
          <a:xfrm>
            <a:off x="1227034" y="1635540"/>
            <a:ext cx="5181600" cy="412870"/>
          </a:xfrm>
          <a:prstGeom prst="rect">
            <a:avLst/>
          </a:prstGeom>
          <a:blipFill rotWithShape="1">
            <a:blip r:embed="rId3"/>
            <a:stretch>
              <a:fillRect l="-941" t="-1471" b="-17647"/>
            </a:stretch>
          </a:blipFill>
        </p:spPr>
        <p:txBody>
          <a:bodyPr/>
          <a:lstStyle/>
          <a:p>
            <a:r>
              <a:rPr lang="en-US">
                <a:noFill/>
              </a:rPr>
              <a:t> </a:t>
            </a:r>
          </a:p>
        </p:txBody>
      </p:sp>
      <p:sp>
        <p:nvSpPr>
          <p:cNvPr id="12" name="TextBox 11"/>
          <p:cNvSpPr txBox="1">
            <a:spLocks noRot="1" noChangeAspect="1" noMove="1" noResize="1" noEditPoints="1" noAdjustHandles="1" noChangeArrowheads="1" noChangeShapeType="1" noTextEdit="1"/>
          </p:cNvSpPr>
          <p:nvPr/>
        </p:nvSpPr>
        <p:spPr>
          <a:xfrm>
            <a:off x="1295400" y="2362200"/>
            <a:ext cx="5791200" cy="923330"/>
          </a:xfrm>
          <a:prstGeom prst="rect">
            <a:avLst/>
          </a:prstGeom>
          <a:blipFill rotWithShape="1">
            <a:blip r:embed="rId4"/>
            <a:stretch>
              <a:fillRect l="-737" t="-3311" b="-9272"/>
            </a:stretch>
          </a:blipFill>
        </p:spPr>
        <p:txBody>
          <a:bodyPr/>
          <a:lstStyle/>
          <a:p>
            <a:r>
              <a:rPr lang="en-US">
                <a:noFill/>
              </a:rPr>
              <a:t> </a:t>
            </a:r>
          </a:p>
        </p:txBody>
      </p:sp>
      <p:sp>
        <p:nvSpPr>
          <p:cNvPr id="18438" name="TextBox 13"/>
          <p:cNvSpPr txBox="1">
            <a:spLocks noChangeArrowheads="1"/>
          </p:cNvSpPr>
          <p:nvPr/>
        </p:nvSpPr>
        <p:spPr bwMode="auto">
          <a:xfrm>
            <a:off x="990600" y="3792538"/>
            <a:ext cx="5715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Minimizing the error function, using gradient descent</a:t>
            </a:r>
          </a:p>
        </p:txBody>
      </p:sp>
      <p:sp>
        <p:nvSpPr>
          <p:cNvPr id="15" name="TextBox 14"/>
          <p:cNvSpPr txBox="1">
            <a:spLocks noRot="1" noChangeAspect="1" noMove="1" noResize="1" noEditPoints="1" noAdjustHandles="1" noChangeArrowheads="1" noChangeShapeType="1" noTextEdit="1"/>
          </p:cNvSpPr>
          <p:nvPr/>
        </p:nvSpPr>
        <p:spPr>
          <a:xfrm>
            <a:off x="2514600" y="4953000"/>
            <a:ext cx="2538813" cy="610936"/>
          </a:xfrm>
          <a:prstGeom prst="rect">
            <a:avLst/>
          </a:prstGeom>
          <a:blipFill rotWithShape="1">
            <a:blip r:embed="rId5"/>
            <a:stretch>
              <a:fillRect/>
            </a:stretch>
          </a:blipFill>
        </p:spPr>
        <p:txBody>
          <a:bodyPr/>
          <a:lstStyle/>
          <a:p>
            <a:r>
              <a:rPr lang="en-US">
                <a:noFill/>
              </a:rPr>
              <a:t> </a:t>
            </a:r>
          </a:p>
        </p:txBody>
      </p:sp>
    </p:spTree>
    <p:extLst>
      <p:ext uri="{BB962C8B-B14F-4D97-AF65-F5344CB8AC3E}">
        <p14:creationId xmlns:p14="http://schemas.microsoft.com/office/powerpoint/2010/main" val="15420505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atin typeface="Calibri" charset="0"/>
              </a:rPr>
              <a:t>Neural Network Classification</a:t>
            </a:r>
          </a:p>
        </p:txBody>
      </p:sp>
      <p:sp>
        <p:nvSpPr>
          <p:cNvPr id="8195" name="Content Placeholder 2"/>
          <p:cNvSpPr>
            <a:spLocks noGrp="1"/>
          </p:cNvSpPr>
          <p:nvPr>
            <p:ph idx="1"/>
          </p:nvPr>
        </p:nvSpPr>
        <p:spPr/>
        <p:txBody>
          <a:bodyPr/>
          <a:lstStyle/>
          <a:p>
            <a:r>
              <a:rPr lang="en-US">
                <a:latin typeface="Calibri" charset="0"/>
              </a:rPr>
              <a:t>Classification assigns a class membership for unlabeled shapes.</a:t>
            </a:r>
          </a:p>
        </p:txBody>
      </p:sp>
    </p:spTree>
    <p:extLst>
      <p:ext uri="{BB962C8B-B14F-4D97-AF65-F5344CB8AC3E}">
        <p14:creationId xmlns:p14="http://schemas.microsoft.com/office/powerpoint/2010/main" val="15417252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981200"/>
            <a:ext cx="7837714" cy="2286000"/>
          </a:xfrm>
          <a:prstGeom prst="rect">
            <a:avLst/>
          </a:prstGeom>
          <a:ln>
            <a:solidFill>
              <a:schemeClr val="accent2"/>
            </a:solidFill>
          </a:ln>
        </p:spPr>
      </p:pic>
      <p:sp>
        <p:nvSpPr>
          <p:cNvPr id="5" name="TextBox 4"/>
          <p:cNvSpPr txBox="1"/>
          <p:nvPr/>
        </p:nvSpPr>
        <p:spPr>
          <a:xfrm>
            <a:off x="762000" y="2057400"/>
            <a:ext cx="1623549" cy="369332"/>
          </a:xfrm>
          <a:prstGeom prst="rect">
            <a:avLst/>
          </a:prstGeom>
          <a:noFill/>
        </p:spPr>
        <p:txBody>
          <a:bodyPr wrap="none" rtlCol="0">
            <a:spAutoFit/>
          </a:bodyPr>
          <a:lstStyle/>
          <a:p>
            <a:r>
              <a:rPr lang="en-US" i="1" dirty="0" smtClean="0"/>
              <a:t>K</a:t>
            </a:r>
            <a:r>
              <a:rPr lang="en-US" altLang="zh-CN" i="1" dirty="0" smtClean="0"/>
              <a:t>.</a:t>
            </a:r>
            <a:r>
              <a:rPr lang="zh-CN" altLang="en-US" i="1" dirty="0" smtClean="0"/>
              <a:t> </a:t>
            </a:r>
            <a:r>
              <a:rPr lang="en-US" altLang="zh-CN" i="1" dirty="0" err="1" smtClean="0"/>
              <a:t>Xu</a:t>
            </a:r>
            <a:r>
              <a:rPr lang="en-US" altLang="zh-CN" i="1" dirty="0" smtClean="0"/>
              <a:t>,</a:t>
            </a:r>
            <a:r>
              <a:rPr lang="zh-CN" altLang="en-US" i="1" dirty="0" smtClean="0"/>
              <a:t> </a:t>
            </a:r>
            <a:r>
              <a:rPr lang="en-US" altLang="zh-CN" i="1" dirty="0" err="1" smtClean="0"/>
              <a:t>etc</a:t>
            </a:r>
            <a:r>
              <a:rPr lang="zh-CN" altLang="en-US" i="1" dirty="0" smtClean="0"/>
              <a:t> </a:t>
            </a:r>
            <a:r>
              <a:rPr lang="en-US" altLang="zh-CN" i="1" dirty="0" smtClean="0"/>
              <a:t>2015</a:t>
            </a:r>
            <a:endParaRPr lang="en-US" i="1" dirty="0"/>
          </a:p>
        </p:txBody>
      </p:sp>
    </p:spTree>
    <p:extLst>
      <p:ext uri="{BB962C8B-B14F-4D97-AF65-F5344CB8AC3E}">
        <p14:creationId xmlns:p14="http://schemas.microsoft.com/office/powerpoint/2010/main" val="5962815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Artificial neural netwo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8" y="2057400"/>
            <a:ext cx="4773612"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Rot="1" noChangeAspect="1" noMove="1" noResize="1" noEditPoints="1" noAdjustHandles="1" noChangeArrowheads="1" noChangeShapeType="1" noTextEdit="1"/>
          </p:cNvSpPr>
          <p:nvPr/>
        </p:nvSpPr>
        <p:spPr>
          <a:xfrm>
            <a:off x="609600" y="609600"/>
            <a:ext cx="6400800" cy="646331"/>
          </a:xfrm>
          <a:prstGeom prst="rect">
            <a:avLst/>
          </a:prstGeom>
          <a:blipFill rotWithShape="1">
            <a:blip r:embed="rId3"/>
            <a:stretch>
              <a:fillRect l="-762" t="-4717" b="-14151"/>
            </a:stretch>
          </a:blipFill>
        </p:spPr>
        <p:txBody>
          <a:bodyPr/>
          <a:lstStyle/>
          <a:p>
            <a:r>
              <a:rPr lang="en-US">
                <a:noFill/>
              </a:rPr>
              <a:t> </a:t>
            </a:r>
          </a:p>
        </p:txBody>
      </p:sp>
      <p:sp>
        <p:nvSpPr>
          <p:cNvPr id="6" name="TextBox 5"/>
          <p:cNvSpPr txBox="1">
            <a:spLocks noRot="1" noChangeAspect="1" noMove="1" noResize="1" noEditPoints="1" noAdjustHandles="1" noChangeArrowheads="1" noChangeShapeType="1" noTextEdit="1"/>
          </p:cNvSpPr>
          <p:nvPr/>
        </p:nvSpPr>
        <p:spPr>
          <a:xfrm>
            <a:off x="609600" y="1418301"/>
            <a:ext cx="5562600" cy="369332"/>
          </a:xfrm>
          <a:prstGeom prst="rect">
            <a:avLst/>
          </a:prstGeom>
          <a:blipFill rotWithShape="1">
            <a:blip r:embed="rId4"/>
            <a:stretch>
              <a:fillRect l="-876" t="-8333" b="-26667"/>
            </a:stretch>
          </a:blipFill>
        </p:spPr>
        <p:txBody>
          <a:bodyPr/>
          <a:lstStyle/>
          <a:p>
            <a:r>
              <a:rPr lang="en-US">
                <a:noFill/>
              </a:rPr>
              <a:t> </a:t>
            </a:r>
          </a:p>
        </p:txBody>
      </p:sp>
      <p:sp>
        <p:nvSpPr>
          <p:cNvPr id="5" name="TextBox 4"/>
          <p:cNvSpPr txBox="1">
            <a:spLocks noRot="1" noChangeAspect="1" noMove="1" noResize="1" noEditPoints="1" noAdjustHandles="1" noChangeArrowheads="1" noChangeShapeType="1" noTextEdit="1"/>
          </p:cNvSpPr>
          <p:nvPr/>
        </p:nvSpPr>
        <p:spPr>
          <a:xfrm>
            <a:off x="1246632" y="3080266"/>
            <a:ext cx="457200" cy="369332"/>
          </a:xfrm>
          <a:prstGeom prst="rect">
            <a:avLst/>
          </a:prstGeom>
          <a:blipFill rotWithShape="1">
            <a:blip r:embed="rId5"/>
            <a:stretch>
              <a:fillRect/>
            </a:stretch>
          </a:blipFill>
        </p:spPr>
        <p:txBody>
          <a:bodyPr/>
          <a:lstStyle/>
          <a:p>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1246632" y="4003612"/>
            <a:ext cx="457200" cy="369332"/>
          </a:xfrm>
          <a:prstGeom prst="rect">
            <a:avLst/>
          </a:prstGeom>
          <a:blipFill rotWithShape="1">
            <a:blip r:embed="rId6"/>
            <a:stretch>
              <a:fillRect/>
            </a:stretch>
          </a:blipFill>
        </p:spPr>
        <p:txBody>
          <a:bodyPr/>
          <a:lstStyle/>
          <a:p>
            <a:r>
              <a:rPr lang="en-US">
                <a:noFill/>
              </a:rPr>
              <a:t> </a:t>
            </a:r>
          </a:p>
        </p:txBody>
      </p:sp>
      <p:sp>
        <p:nvSpPr>
          <p:cNvPr id="9" name="TextBox 8"/>
          <p:cNvSpPr txBox="1">
            <a:spLocks noRot="1" noChangeAspect="1" noMove="1" noResize="1" noEditPoints="1" noAdjustHandles="1" noChangeArrowheads="1" noChangeShapeType="1" noTextEdit="1"/>
          </p:cNvSpPr>
          <p:nvPr/>
        </p:nvSpPr>
        <p:spPr>
          <a:xfrm>
            <a:off x="1246632" y="5105400"/>
            <a:ext cx="457200" cy="369332"/>
          </a:xfrm>
          <a:prstGeom prst="rect">
            <a:avLst/>
          </a:prstGeom>
          <a:blipFill rotWithShape="1">
            <a:blip r:embed="rId7"/>
            <a:stretch>
              <a:fillRect/>
            </a:stretch>
          </a:blipFill>
        </p:spPr>
        <p:txBody>
          <a:bodyPr/>
          <a:lstStyle/>
          <a:p>
            <a:r>
              <a:rPr lang="en-US">
                <a:noFill/>
              </a:rPr>
              <a:t> </a:t>
            </a:r>
          </a:p>
        </p:txBody>
      </p:sp>
      <p:sp>
        <p:nvSpPr>
          <p:cNvPr id="10" name="TextBox 9"/>
          <p:cNvSpPr txBox="1">
            <a:spLocks noRot="1" noChangeAspect="1" noMove="1" noResize="1" noEditPoints="1" noAdjustHandles="1" noChangeArrowheads="1" noChangeShapeType="1" noTextEdit="1"/>
          </p:cNvSpPr>
          <p:nvPr/>
        </p:nvSpPr>
        <p:spPr>
          <a:xfrm>
            <a:off x="6477000" y="3619506"/>
            <a:ext cx="457200" cy="369332"/>
          </a:xfrm>
          <a:prstGeom prst="rect">
            <a:avLst/>
          </a:prstGeom>
          <a:blipFill rotWithShape="1">
            <a:blip r:embed="rId8"/>
            <a:stretch>
              <a:fillRect b="-6667"/>
            </a:stretch>
          </a:blipFill>
        </p:spPr>
        <p:txBody>
          <a:bodyPr/>
          <a:lstStyle/>
          <a:p>
            <a:r>
              <a:rPr lang="en-US">
                <a:noFill/>
              </a:rPr>
              <a:t> </a:t>
            </a:r>
          </a:p>
        </p:txBody>
      </p:sp>
      <p:sp>
        <p:nvSpPr>
          <p:cNvPr id="11" name="TextBox 10"/>
          <p:cNvSpPr txBox="1">
            <a:spLocks noRot="1" noChangeAspect="1" noMove="1" noResize="1" noEditPoints="1" noAdjustHandles="1" noChangeArrowheads="1" noChangeShapeType="1" noTextEdit="1"/>
          </p:cNvSpPr>
          <p:nvPr/>
        </p:nvSpPr>
        <p:spPr>
          <a:xfrm>
            <a:off x="6477000" y="4572000"/>
            <a:ext cx="457200" cy="369332"/>
          </a:xfrm>
          <a:prstGeom prst="rect">
            <a:avLst/>
          </a:prstGeom>
          <a:blipFill rotWithShape="1">
            <a:blip r:embed="rId9"/>
            <a:stretch>
              <a:fillRect b="-4918"/>
            </a:stretch>
          </a:blipFill>
        </p:spPr>
        <p:txBody>
          <a:bodyPr/>
          <a:lstStyle/>
          <a:p>
            <a:r>
              <a:rPr lang="en-US">
                <a:noFill/>
              </a:rPr>
              <a:t> </a:t>
            </a:r>
          </a:p>
        </p:txBody>
      </p:sp>
    </p:spTree>
    <p:extLst>
      <p:ext uri="{BB962C8B-B14F-4D97-AF65-F5344CB8AC3E}">
        <p14:creationId xmlns:p14="http://schemas.microsoft.com/office/powerpoint/2010/main" val="311463347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CN">
                <a:latin typeface="Calibri" charset="0"/>
                <a:ea typeface="宋体" charset="0"/>
                <a:cs typeface="宋体" charset="0"/>
              </a:rPr>
              <a:t>Regression</a:t>
            </a:r>
            <a:endParaRPr lang="en-US">
              <a:latin typeface="Calibri" charset="0"/>
            </a:endParaRPr>
          </a:p>
        </p:txBody>
      </p:sp>
      <p:sp>
        <p:nvSpPr>
          <p:cNvPr id="10243" name="Content Placeholder 2"/>
          <p:cNvSpPr>
            <a:spLocks noGrp="1"/>
          </p:cNvSpPr>
          <p:nvPr>
            <p:ph idx="1"/>
          </p:nvPr>
        </p:nvSpPr>
        <p:spPr/>
        <p:txBody>
          <a:bodyPr/>
          <a:lstStyle/>
          <a:p>
            <a:r>
              <a:rPr lang="en-US">
                <a:latin typeface="Calibri" charset="0"/>
              </a:rPr>
              <a:t>Regression analysis is a statistical process for estimating the relationships among variables.</a:t>
            </a:r>
          </a:p>
        </p:txBody>
      </p:sp>
    </p:spTree>
    <p:extLst>
      <p:ext uri="{BB962C8B-B14F-4D97-AF65-F5344CB8AC3E}">
        <p14:creationId xmlns:p14="http://schemas.microsoft.com/office/powerpoint/2010/main" val="388237065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rtificial neural network.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988" y="2214563"/>
            <a:ext cx="4773612" cy="426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Rot="1" noChangeAspect="1" noMove="1" noResize="1" noEditPoints="1" noAdjustHandles="1" noChangeArrowheads="1" noChangeShapeType="1" noTextEdit="1"/>
          </p:cNvSpPr>
          <p:nvPr/>
        </p:nvSpPr>
        <p:spPr>
          <a:xfrm>
            <a:off x="609600" y="609600"/>
            <a:ext cx="6400800" cy="923330"/>
          </a:xfrm>
          <a:prstGeom prst="rect">
            <a:avLst/>
          </a:prstGeom>
          <a:blipFill rotWithShape="1">
            <a:blip r:embed="rId3"/>
            <a:stretch>
              <a:fillRect l="-762" t="-3311" b="-9934"/>
            </a:stretch>
          </a:blipFill>
        </p:spPr>
        <p:txBody>
          <a:bodyPr/>
          <a:lstStyle/>
          <a:p>
            <a:r>
              <a:rPr lang="en-US">
                <a:noFill/>
              </a:rPr>
              <a:t> </a:t>
            </a:r>
          </a:p>
        </p:txBody>
      </p:sp>
      <p:sp>
        <p:nvSpPr>
          <p:cNvPr id="6" name="TextBox 5"/>
          <p:cNvSpPr txBox="1">
            <a:spLocks noRot="1" noChangeAspect="1" noMove="1" noResize="1" noEditPoints="1" noAdjustHandles="1" noChangeArrowheads="1" noChangeShapeType="1" noTextEdit="1"/>
          </p:cNvSpPr>
          <p:nvPr/>
        </p:nvSpPr>
        <p:spPr>
          <a:xfrm>
            <a:off x="609600" y="1585575"/>
            <a:ext cx="5562600" cy="369332"/>
          </a:xfrm>
          <a:prstGeom prst="rect">
            <a:avLst/>
          </a:prstGeom>
          <a:blipFill rotWithShape="1">
            <a:blip r:embed="rId4"/>
            <a:stretch>
              <a:fillRect l="-876" t="-8197" b="-24590"/>
            </a:stretch>
          </a:blipFill>
        </p:spPr>
        <p:txBody>
          <a:bodyPr/>
          <a:lstStyle/>
          <a:p>
            <a:r>
              <a:rPr lang="en-US">
                <a:noFill/>
              </a:rPr>
              <a:t> </a:t>
            </a:r>
          </a:p>
        </p:txBody>
      </p:sp>
      <p:sp>
        <p:nvSpPr>
          <p:cNvPr id="5" name="TextBox 4"/>
          <p:cNvSpPr txBox="1">
            <a:spLocks noRot="1" noChangeAspect="1" noMove="1" noResize="1" noEditPoints="1" noAdjustHandles="1" noChangeArrowheads="1" noChangeShapeType="1" noTextEdit="1"/>
          </p:cNvSpPr>
          <p:nvPr/>
        </p:nvSpPr>
        <p:spPr>
          <a:xfrm>
            <a:off x="1475232" y="3238109"/>
            <a:ext cx="457200" cy="369332"/>
          </a:xfrm>
          <a:prstGeom prst="rect">
            <a:avLst/>
          </a:prstGeom>
          <a:blipFill rotWithShape="1">
            <a:blip r:embed="rId5"/>
            <a:stretch>
              <a:fillRect/>
            </a:stretch>
          </a:blipFill>
        </p:spPr>
        <p:txBody>
          <a:bodyPr/>
          <a:lstStyle/>
          <a:p>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1475232" y="4161455"/>
            <a:ext cx="457200" cy="369332"/>
          </a:xfrm>
          <a:prstGeom prst="rect">
            <a:avLst/>
          </a:prstGeom>
          <a:blipFill rotWithShape="1">
            <a:blip r:embed="rId6"/>
            <a:stretch>
              <a:fillRect/>
            </a:stretch>
          </a:blipFill>
        </p:spPr>
        <p:txBody>
          <a:bodyPr/>
          <a:lstStyle/>
          <a:p>
            <a:r>
              <a:rPr lang="en-US">
                <a:noFill/>
              </a:rPr>
              <a:t> </a:t>
            </a:r>
          </a:p>
        </p:txBody>
      </p:sp>
      <p:sp>
        <p:nvSpPr>
          <p:cNvPr id="9" name="TextBox 8"/>
          <p:cNvSpPr txBox="1">
            <a:spLocks noRot="1" noChangeAspect="1" noMove="1" noResize="1" noEditPoints="1" noAdjustHandles="1" noChangeArrowheads="1" noChangeShapeType="1" noTextEdit="1"/>
          </p:cNvSpPr>
          <p:nvPr/>
        </p:nvSpPr>
        <p:spPr>
          <a:xfrm>
            <a:off x="1475232" y="5263243"/>
            <a:ext cx="457200" cy="369332"/>
          </a:xfrm>
          <a:prstGeom prst="rect">
            <a:avLst/>
          </a:prstGeom>
          <a:blipFill rotWithShape="1">
            <a:blip r:embed="rId7"/>
            <a:stretch>
              <a:fillRect/>
            </a:stretch>
          </a:blipFill>
        </p:spPr>
        <p:txBody>
          <a:bodyPr/>
          <a:lstStyle/>
          <a:p>
            <a:r>
              <a:rPr lang="en-US">
                <a:noFill/>
              </a:rPr>
              <a:t> </a:t>
            </a:r>
          </a:p>
        </p:txBody>
      </p:sp>
      <p:sp>
        <p:nvSpPr>
          <p:cNvPr id="10" name="TextBox 9"/>
          <p:cNvSpPr txBox="1">
            <a:spLocks noRot="1" noChangeAspect="1" noMove="1" noResize="1" noEditPoints="1" noAdjustHandles="1" noChangeArrowheads="1" noChangeShapeType="1" noTextEdit="1"/>
          </p:cNvSpPr>
          <p:nvPr/>
        </p:nvSpPr>
        <p:spPr>
          <a:xfrm>
            <a:off x="6705600" y="3777349"/>
            <a:ext cx="457200" cy="369332"/>
          </a:xfrm>
          <a:prstGeom prst="rect">
            <a:avLst/>
          </a:prstGeom>
          <a:blipFill rotWithShape="1">
            <a:blip r:embed="rId8"/>
            <a:stretch>
              <a:fillRect b="-6667"/>
            </a:stretch>
          </a:blipFill>
        </p:spPr>
        <p:txBody>
          <a:bodyPr/>
          <a:lstStyle/>
          <a:p>
            <a:r>
              <a:rPr lang="en-US">
                <a:noFill/>
              </a:rPr>
              <a:t> </a:t>
            </a:r>
          </a:p>
        </p:txBody>
      </p:sp>
      <p:sp>
        <p:nvSpPr>
          <p:cNvPr id="11" name="TextBox 10"/>
          <p:cNvSpPr txBox="1">
            <a:spLocks noRot="1" noChangeAspect="1" noMove="1" noResize="1" noEditPoints="1" noAdjustHandles="1" noChangeArrowheads="1" noChangeShapeType="1" noTextEdit="1"/>
          </p:cNvSpPr>
          <p:nvPr/>
        </p:nvSpPr>
        <p:spPr>
          <a:xfrm>
            <a:off x="6705600" y="4729843"/>
            <a:ext cx="457200" cy="369332"/>
          </a:xfrm>
          <a:prstGeom prst="rect">
            <a:avLst/>
          </a:prstGeom>
          <a:blipFill rotWithShape="1">
            <a:blip r:embed="rId9"/>
            <a:stretch>
              <a:fillRect b="-6667"/>
            </a:stretch>
          </a:blipFill>
        </p:spPr>
        <p:txBody>
          <a:bodyPr/>
          <a:lstStyle/>
          <a:p>
            <a:r>
              <a:rPr lang="en-US">
                <a:noFill/>
              </a:rPr>
              <a:t> </a:t>
            </a:r>
          </a:p>
        </p:txBody>
      </p:sp>
    </p:spTree>
    <p:extLst>
      <p:ext uri="{BB962C8B-B14F-4D97-AF65-F5344CB8AC3E}">
        <p14:creationId xmlns:p14="http://schemas.microsoft.com/office/powerpoint/2010/main" val="25891904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609600" y="400050"/>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Example of classification results with deep convolution neural network</a:t>
            </a:r>
          </a:p>
        </p:txBody>
      </p:sp>
      <p:pic>
        <p:nvPicPr>
          <p:cNvPr id="19459" name="Picture 2"/>
          <p:cNvPicPr>
            <a:picLocks noChangeAspect="1" noChangeArrowheads="1"/>
          </p:cNvPicPr>
          <p:nvPr/>
        </p:nvPicPr>
        <p:blipFill>
          <a:blip r:embed="rId2">
            <a:extLst>
              <a:ext uri="{28A0092B-C50C-407E-A947-70E740481C1C}">
                <a14:useLocalDpi xmlns:a14="http://schemas.microsoft.com/office/drawing/2010/main" val="0"/>
              </a:ext>
            </a:extLst>
          </a:blip>
          <a:srcRect r="53391"/>
          <a:stretch>
            <a:fillRect/>
          </a:stretch>
        </p:blipFill>
        <p:spPr bwMode="auto">
          <a:xfrm>
            <a:off x="1316038" y="914400"/>
            <a:ext cx="6507162" cy="563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ounded Rectangle 1"/>
          <p:cNvSpPr/>
          <p:nvPr/>
        </p:nvSpPr>
        <p:spPr>
          <a:xfrm>
            <a:off x="141288" y="2676525"/>
            <a:ext cx="1174750"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True label </a:t>
            </a:r>
          </a:p>
        </p:txBody>
      </p:sp>
      <p:sp>
        <p:nvSpPr>
          <p:cNvPr id="10" name="Rounded Rectangle 9"/>
          <p:cNvSpPr/>
          <p:nvPr/>
        </p:nvSpPr>
        <p:spPr>
          <a:xfrm>
            <a:off x="141288" y="2943225"/>
            <a:ext cx="1219200" cy="787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5 most predicted label</a:t>
            </a:r>
          </a:p>
        </p:txBody>
      </p:sp>
      <p:sp>
        <p:nvSpPr>
          <p:cNvPr id="13" name="Rounded Rectangle 12"/>
          <p:cNvSpPr/>
          <p:nvPr/>
        </p:nvSpPr>
        <p:spPr>
          <a:xfrm>
            <a:off x="119063" y="5295900"/>
            <a:ext cx="1176337" cy="228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True label </a:t>
            </a:r>
          </a:p>
        </p:txBody>
      </p:sp>
      <p:sp>
        <p:nvSpPr>
          <p:cNvPr id="16" name="Rounded Rectangle 15"/>
          <p:cNvSpPr/>
          <p:nvPr/>
        </p:nvSpPr>
        <p:spPr>
          <a:xfrm>
            <a:off x="119063" y="5562600"/>
            <a:ext cx="1219200" cy="78898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5 most predicted label</a:t>
            </a:r>
          </a:p>
        </p:txBody>
      </p:sp>
    </p:spTree>
    <p:extLst>
      <p:ext uri="{BB962C8B-B14F-4D97-AF65-F5344CB8AC3E}">
        <p14:creationId xmlns:p14="http://schemas.microsoft.com/office/powerpoint/2010/main" val="14894441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609600" y="400050"/>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Example of retrieval results with deep convolution neural network</a:t>
            </a:r>
          </a:p>
        </p:txBody>
      </p:sp>
      <p:sp>
        <p:nvSpPr>
          <p:cNvPr id="16" name="Rounded Rectangle 15"/>
          <p:cNvSpPr/>
          <p:nvPr/>
        </p:nvSpPr>
        <p:spPr>
          <a:xfrm>
            <a:off x="1763713" y="1600200"/>
            <a:ext cx="838200" cy="5032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query</a:t>
            </a:r>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09800"/>
            <a:ext cx="6037263" cy="442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 name="Rounded Rectangle 8"/>
          <p:cNvSpPr/>
          <p:nvPr/>
        </p:nvSpPr>
        <p:spPr>
          <a:xfrm>
            <a:off x="2667000" y="1600200"/>
            <a:ext cx="5029200" cy="5032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chemeClr val="tx1"/>
                </a:solidFill>
              </a:rPr>
              <a:t>Retrieved  results</a:t>
            </a:r>
          </a:p>
        </p:txBody>
      </p:sp>
    </p:spTree>
    <p:extLst>
      <p:ext uri="{BB962C8B-B14F-4D97-AF65-F5344CB8AC3E}">
        <p14:creationId xmlns:p14="http://schemas.microsoft.com/office/powerpoint/2010/main" val="416616441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Box 4"/>
          <p:cNvSpPr txBox="1">
            <a:spLocks noChangeArrowheads="1"/>
          </p:cNvSpPr>
          <p:nvPr/>
        </p:nvSpPr>
        <p:spPr bwMode="auto">
          <a:xfrm>
            <a:off x="609600" y="400050"/>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Example of regression with deep neural network</a:t>
            </a:r>
          </a:p>
        </p:txBody>
      </p:sp>
      <p:pic>
        <p:nvPicPr>
          <p:cNvPr id="21507" name="Picture 1"/>
          <p:cNvPicPr>
            <a:picLocks noChangeAspect="1"/>
          </p:cNvPicPr>
          <p:nvPr/>
        </p:nvPicPr>
        <p:blipFill>
          <a:blip r:embed="rId2">
            <a:extLst>
              <a:ext uri="{28A0092B-C50C-407E-A947-70E740481C1C}">
                <a14:useLocalDpi xmlns:a14="http://schemas.microsoft.com/office/drawing/2010/main" val="0"/>
              </a:ext>
            </a:extLst>
          </a:blip>
          <a:srcRect l="8931" t="8333" r="4370" b="9016"/>
          <a:stretch>
            <a:fillRect/>
          </a:stretch>
        </p:blipFill>
        <p:spPr bwMode="auto">
          <a:xfrm>
            <a:off x="914400" y="1066800"/>
            <a:ext cx="7135813" cy="510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4432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ctrTitle"/>
          </p:nvPr>
        </p:nvSpPr>
        <p:spPr>
          <a:xfrm>
            <a:off x="458906" y="402401"/>
            <a:ext cx="7961790" cy="4471367"/>
          </a:xfrm>
          <a:prstGeom prst="rect">
            <a:avLst/>
          </a:prstGeom>
        </p:spPr>
        <p:txBody>
          <a:bodyPr>
            <a:normAutofit fontScale="90000"/>
          </a:bodyPr>
          <a:lstStyle/>
          <a:p>
            <a:pPr defTabSz="340923">
              <a:defRPr sz="1992"/>
            </a:pPr>
            <a:endParaRPr dirty="0"/>
          </a:p>
          <a:p>
            <a:pPr defTabSz="340923">
              <a:defRPr sz="4980"/>
            </a:pP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Deep 3D Shape Representation</a:t>
            </a:r>
            <a:r>
              <a:rPr lang="en-US" dirty="0"/>
              <a:t/>
            </a:r>
            <a:br>
              <a:rPr lang="en-US" dirty="0"/>
            </a:br>
            <a:r>
              <a:rPr lang="en-US" dirty="0" smtClean="0"/>
              <a:t/>
            </a:r>
            <a:br>
              <a:rPr lang="en-US" dirty="0" smtClean="0"/>
            </a:br>
            <a:r>
              <a:rPr dirty="0" smtClean="0"/>
              <a:t>Yi Fang</a:t>
            </a:r>
            <a:endParaRPr dirty="0"/>
          </a:p>
          <a:p>
            <a:pPr defTabSz="340923">
              <a:defRPr sz="1992"/>
            </a:pPr>
            <a:endParaRPr dirty="0"/>
          </a:p>
          <a:p>
            <a:pPr defTabSz="340923">
              <a:defRPr sz="1992"/>
            </a:pPr>
            <a:r>
              <a:rPr lang="en-US"/>
              <a:t>NYU Multimedia and Visual Computing </a:t>
            </a:r>
            <a:r>
              <a:rPr lang="en-US" smtClean="0"/>
              <a:t>Lab</a:t>
            </a:r>
            <a:br>
              <a:rPr lang="en-US" smtClean="0"/>
            </a:br>
            <a:r>
              <a:rPr lang="en-US"/>
              <a:t/>
            </a:r>
            <a:br>
              <a:rPr lang="en-US"/>
            </a:br>
            <a:r>
              <a:rPr smtClean="0"/>
              <a:t>Assistant </a:t>
            </a:r>
            <a:r>
              <a:rPr dirty="0"/>
              <a:t>Professor of Electrical and Computer Engineering</a:t>
            </a:r>
          </a:p>
          <a:p>
            <a:pPr defTabSz="340923">
              <a:defRPr sz="1992"/>
            </a:pPr>
            <a:endParaRPr dirty="0"/>
          </a:p>
          <a:p>
            <a:pPr defTabSz="340923">
              <a:defRPr sz="1992"/>
            </a:pPr>
            <a:r>
              <a:rPr dirty="0"/>
              <a:t>New York University, Abu Dhabi</a:t>
            </a:r>
          </a:p>
          <a:p>
            <a:pPr defTabSz="340923">
              <a:defRPr sz="1992"/>
            </a:pPr>
            <a:endParaRPr dirty="0"/>
          </a:p>
          <a:p>
            <a:pPr defTabSz="340923">
              <a:defRPr sz="1992"/>
            </a:pPr>
            <a:r>
              <a:rPr dirty="0"/>
              <a:t>New York University, Tandon School of Engineering</a:t>
            </a:r>
          </a:p>
          <a:p>
            <a:pPr defTabSz="340923">
              <a:defRPr sz="1992"/>
            </a:pPr>
            <a:endParaRPr dirty="0"/>
          </a:p>
          <a:p>
            <a:pPr defTabSz="340923">
              <a:defRPr sz="1992"/>
            </a:pPr>
            <a:endParaRPr dirty="0"/>
          </a:p>
          <a:p>
            <a:pPr defTabSz="340923">
              <a:defRPr sz="1992"/>
            </a:pPr>
            <a:r>
              <a:rPr dirty="0"/>
              <a:t>yfang@nyu.edu</a:t>
            </a:r>
          </a:p>
          <a:p>
            <a:pPr defTabSz="340923">
              <a:defRPr sz="1992"/>
            </a:pPr>
            <a:endParaRPr dirty="0"/>
          </a:p>
        </p:txBody>
      </p:sp>
      <p:pic>
        <p:nvPicPr>
          <p:cNvPr id="2" name="Picture 1"/>
          <p:cNvPicPr>
            <a:picLocks noChangeAspect="1"/>
          </p:cNvPicPr>
          <p:nvPr/>
        </p:nvPicPr>
        <p:blipFill>
          <a:blip r:embed="rId3"/>
          <a:stretch>
            <a:fillRect/>
          </a:stretch>
        </p:blipFill>
        <p:spPr>
          <a:xfrm>
            <a:off x="0" y="0"/>
            <a:ext cx="9144000" cy="6858000"/>
          </a:xfrm>
          <a:prstGeom prst="rect">
            <a:avLst/>
          </a:prstGeom>
        </p:spPr>
      </p:pic>
      <p:pic>
        <p:nvPicPr>
          <p:cNvPr id="3" name="Picture 2"/>
          <p:cNvPicPr>
            <a:picLocks noChangeAspect="1"/>
          </p:cNvPicPr>
          <p:nvPr/>
        </p:nvPicPr>
        <p:blipFill>
          <a:blip r:embed="rId4"/>
          <a:stretch>
            <a:fillRect/>
          </a:stretch>
        </p:blipFill>
        <p:spPr>
          <a:xfrm>
            <a:off x="0" y="0"/>
            <a:ext cx="9144000" cy="6858000"/>
          </a:xfrm>
          <a:prstGeom prst="rect">
            <a:avLst/>
          </a:prstGeom>
        </p:spPr>
      </p:pic>
      <p:pic>
        <p:nvPicPr>
          <p:cNvPr id="4" name="Picture 3"/>
          <p:cNvPicPr>
            <a:picLocks noChangeAspect="1"/>
          </p:cNvPicPr>
          <p:nvPr/>
        </p:nvPicPr>
        <p:blipFill>
          <a:blip r:embed="rId5"/>
          <a:stretch>
            <a:fillRect/>
          </a:stretch>
        </p:blipFill>
        <p:spPr>
          <a:xfrm>
            <a:off x="0" y="0"/>
            <a:ext cx="9144000" cy="6858000"/>
          </a:xfrm>
          <a:prstGeom prst="rect">
            <a:avLst/>
          </a:prstGeom>
        </p:spPr>
      </p:pic>
    </p:spTree>
    <p:extLst>
      <p:ext uri="{BB962C8B-B14F-4D97-AF65-F5344CB8AC3E}">
        <p14:creationId xmlns:p14="http://schemas.microsoft.com/office/powerpoint/2010/main" val="3051321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dirty="0" smtClean="0">
                <a:solidFill>
                  <a:schemeClr val="tx1"/>
                </a:solidFill>
              </a:rPr>
              <a:t>Background &amp; 3D shape description</a:t>
            </a:r>
          </a:p>
          <a:p>
            <a:r>
              <a:rPr lang="en-US" dirty="0" smtClean="0"/>
              <a:t>Selected existing 3D shape description</a:t>
            </a:r>
          </a:p>
          <a:p>
            <a:r>
              <a:rPr lang="en-US" dirty="0" smtClean="0"/>
              <a:t>Challenges </a:t>
            </a:r>
            <a:r>
              <a:rPr lang="en-US" dirty="0"/>
              <a:t>in 3D shape </a:t>
            </a:r>
            <a:r>
              <a:rPr lang="en-US" dirty="0" smtClean="0"/>
              <a:t>description</a:t>
            </a:r>
            <a:endParaRPr lang="en-US" dirty="0"/>
          </a:p>
          <a:p>
            <a:r>
              <a:rPr lang="en-US" dirty="0" smtClean="0"/>
              <a:t>Learn a 3D Shape Description</a:t>
            </a:r>
          </a:p>
          <a:p>
            <a:r>
              <a:rPr lang="en-US" dirty="0" smtClean="0"/>
              <a:t>Application: 3D Shape Retrieval</a:t>
            </a:r>
            <a:endParaRPr lang="en-US" dirty="0"/>
          </a:p>
        </p:txBody>
      </p:sp>
    </p:spTree>
    <p:extLst>
      <p:ext uri="{BB962C8B-B14F-4D97-AF65-F5344CB8AC3E}">
        <p14:creationId xmlns:p14="http://schemas.microsoft.com/office/powerpoint/2010/main" val="348727760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i="1" dirty="0" smtClean="0">
                <a:solidFill>
                  <a:srgbClr val="FF0000"/>
                </a:solidFill>
              </a:rPr>
              <a:t>Background &amp; 3D shape description</a:t>
            </a:r>
          </a:p>
          <a:p>
            <a:r>
              <a:rPr lang="en-US" dirty="0" smtClean="0"/>
              <a:t>Selected existing 3D shape description</a:t>
            </a:r>
          </a:p>
          <a:p>
            <a:r>
              <a:rPr lang="en-US" dirty="0" smtClean="0"/>
              <a:t>Challenges </a:t>
            </a:r>
            <a:r>
              <a:rPr lang="en-US" dirty="0"/>
              <a:t>in 3D shape </a:t>
            </a:r>
            <a:r>
              <a:rPr lang="en-US" dirty="0" smtClean="0"/>
              <a:t>description</a:t>
            </a:r>
            <a:endParaRPr lang="en-US" dirty="0"/>
          </a:p>
          <a:p>
            <a:r>
              <a:rPr lang="en-US" dirty="0" smtClean="0"/>
              <a:t>Learn a 3D shape description</a:t>
            </a:r>
          </a:p>
          <a:p>
            <a:r>
              <a:rPr lang="en-US" dirty="0"/>
              <a:t>Application: 3D Shape </a:t>
            </a:r>
            <a:r>
              <a:rPr lang="en-US" dirty="0" smtClean="0"/>
              <a:t>Retrieval</a:t>
            </a:r>
            <a:endParaRPr lang="en-US" dirty="0"/>
          </a:p>
        </p:txBody>
      </p:sp>
    </p:spTree>
    <p:extLst>
      <p:ext uri="{BB962C8B-B14F-4D97-AF65-F5344CB8AC3E}">
        <p14:creationId xmlns:p14="http://schemas.microsoft.com/office/powerpoint/2010/main" val="7881524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2121" y="1476474"/>
            <a:ext cx="1175370" cy="165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a:clrChange>
              <a:clrFrom>
                <a:srgbClr val="A8A9A3"/>
              </a:clrFrom>
              <a:clrTo>
                <a:srgbClr val="A8A9A3">
                  <a:alpha val="0"/>
                </a:srgbClr>
              </a:clrTo>
            </a:clrChange>
            <a:extLst>
              <a:ext uri="{28A0092B-C50C-407E-A947-70E740481C1C}">
                <a14:useLocalDpi xmlns:a14="http://schemas.microsoft.com/office/drawing/2010/main" val="0"/>
              </a:ext>
            </a:extLst>
          </a:blip>
          <a:srcRect/>
          <a:stretch>
            <a:fillRect/>
          </a:stretch>
        </p:blipFill>
        <p:spPr bwMode="auto">
          <a:xfrm>
            <a:off x="3423140" y="1540251"/>
            <a:ext cx="1555270" cy="1532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0157" y="1660428"/>
            <a:ext cx="2388968" cy="1363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01398" y="4223369"/>
            <a:ext cx="7202289" cy="15032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marL="522368" indent="-522368">
              <a:buFont typeface="Arial"/>
              <a:buChar char="•"/>
            </a:pPr>
            <a:r>
              <a:rPr lang="en-US" dirty="0"/>
              <a:t>How to differentiate a 3D object from the other?</a:t>
            </a:r>
          </a:p>
          <a:p>
            <a:pPr marL="522368" indent="-522368" defTabSz="410751" hangingPunct="0">
              <a:buFont typeface="Arial"/>
              <a:buChar char="•"/>
            </a:pPr>
            <a:endParaRPr lang="en-US" sz="2500" dirty="0">
              <a:solidFill>
                <a:srgbClr val="000000"/>
              </a:solidFill>
              <a:sym typeface="Helvetica Light"/>
            </a:endParaRPr>
          </a:p>
          <a:p>
            <a:pPr marL="522368" indent="-522368" defTabSz="410751" hangingPunct="0">
              <a:buFont typeface="Arial"/>
              <a:buChar char="•"/>
            </a:pPr>
            <a:r>
              <a:rPr lang="en-US" sz="2500" dirty="0">
                <a:solidFill>
                  <a:srgbClr val="000000"/>
                </a:solidFill>
                <a:sym typeface="Helvetica Light"/>
              </a:rPr>
              <a:t>Which pair of 3D objects are similar to each other?</a:t>
            </a:r>
          </a:p>
          <a:p>
            <a:pPr marL="522368" indent="-522368" defTabSz="410751" hangingPunct="0">
              <a:buFont typeface="Arial"/>
              <a:buChar char="•"/>
            </a:pPr>
            <a:endParaRPr lang="en-US" sz="2500" dirty="0">
              <a:solidFill>
                <a:srgbClr val="000000"/>
              </a:solidFill>
              <a:sym typeface="Helvetica Light"/>
            </a:endParaRPr>
          </a:p>
        </p:txBody>
      </p:sp>
    </p:spTree>
    <p:extLst>
      <p:ext uri="{BB962C8B-B14F-4D97-AF65-F5344CB8AC3E}">
        <p14:creationId xmlns:p14="http://schemas.microsoft.com/office/powerpoint/2010/main" val="25165980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pPr eaLnBrk="1" hangingPunct="1"/>
            <a:r>
              <a:rPr lang="en-US" dirty="0">
                <a:latin typeface="Calibri" charset="0"/>
              </a:rPr>
              <a:t>3D Shape Descriptor</a:t>
            </a:r>
          </a:p>
        </p:txBody>
      </p:sp>
      <p:sp>
        <p:nvSpPr>
          <p:cNvPr id="22530" name="Content Placeholder 2"/>
          <p:cNvSpPr>
            <a:spLocks noGrp="1"/>
          </p:cNvSpPr>
          <p:nvPr>
            <p:ph idx="1"/>
          </p:nvPr>
        </p:nvSpPr>
        <p:spPr>
          <a:xfrm>
            <a:off x="609600" y="1676400"/>
            <a:ext cx="8229600" cy="4525963"/>
          </a:xfrm>
        </p:spPr>
        <p:txBody>
          <a:bodyPr/>
          <a:lstStyle/>
          <a:p>
            <a:pPr eaLnBrk="1" hangingPunct="1"/>
            <a:r>
              <a:rPr lang="en-US" dirty="0">
                <a:latin typeface="Calibri" charset="0"/>
              </a:rPr>
              <a:t>Distribution based shape descriptor </a:t>
            </a:r>
          </a:p>
          <a:p>
            <a:pPr eaLnBrk="1" hangingPunct="1"/>
            <a:r>
              <a:rPr lang="en-US" dirty="0">
                <a:latin typeface="Calibri" charset="0"/>
              </a:rPr>
              <a:t>Spectral shape descriptor</a:t>
            </a:r>
          </a:p>
        </p:txBody>
      </p:sp>
      <p:pic>
        <p:nvPicPr>
          <p:cNvPr id="2253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505200"/>
            <a:ext cx="72390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758405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0"/>
            <a:ext cx="7804547" cy="1213364"/>
          </a:xfrm>
        </p:spPr>
        <p:txBody>
          <a:bodyPr>
            <a:normAutofit/>
          </a:bodyPr>
          <a:lstStyle/>
          <a:p>
            <a:r>
              <a:rPr lang="en-US" sz="3100" dirty="0"/>
              <a:t>3D Shape Description</a:t>
            </a:r>
          </a:p>
        </p:txBody>
      </p:sp>
      <p:pic>
        <p:nvPicPr>
          <p:cNvPr id="4"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016" y="4386724"/>
            <a:ext cx="1175370" cy="165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loud 4"/>
          <p:cNvSpPr/>
          <p:nvPr/>
        </p:nvSpPr>
        <p:spPr>
          <a:xfrm>
            <a:off x="3929172" y="2283598"/>
            <a:ext cx="4055245" cy="508036"/>
          </a:xfrm>
          <a:prstGeom prst="cloud">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ctr" defTabSz="410751" hangingPunct="0"/>
            <a:endParaRPr lang="en-US" sz="1700">
              <a:solidFill>
                <a:srgbClr val="FFFFFF"/>
              </a:solidFill>
              <a:sym typeface="Helvetica Light"/>
            </a:endParaRPr>
          </a:p>
        </p:txBody>
      </p:sp>
      <p:pic>
        <p:nvPicPr>
          <p:cNvPr id="6" name="Picture 5"/>
          <p:cNvPicPr>
            <a:picLocks noChangeAspect="1"/>
          </p:cNvPicPr>
          <p:nvPr/>
        </p:nvPicPr>
        <p:blipFill>
          <a:blip r:embed="rId5"/>
          <a:stretch>
            <a:fillRect/>
          </a:stretch>
        </p:blipFill>
        <p:spPr>
          <a:xfrm>
            <a:off x="5238349" y="4659804"/>
            <a:ext cx="1657508" cy="1657508"/>
          </a:xfrm>
          <a:prstGeom prst="rect">
            <a:avLst/>
          </a:prstGeom>
        </p:spPr>
      </p:pic>
      <p:sp>
        <p:nvSpPr>
          <p:cNvPr id="7" name="Right Arrow 6"/>
          <p:cNvSpPr/>
          <p:nvPr/>
        </p:nvSpPr>
        <p:spPr>
          <a:xfrm>
            <a:off x="2964667" y="4911171"/>
            <a:ext cx="1781935" cy="662965"/>
          </a:xfrm>
          <a:prstGeom prst="rightArrow">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ctr" defTabSz="410751" hangingPunct="0"/>
            <a:endParaRPr lang="en-US" sz="1700">
              <a:solidFill>
                <a:srgbClr val="FFFFFF"/>
              </a:solidFill>
              <a:sym typeface="Helvetica Light"/>
            </a:endParaRPr>
          </a:p>
        </p:txBody>
      </p:sp>
      <p:sp>
        <p:nvSpPr>
          <p:cNvPr id="8" name="TextBox 7"/>
          <p:cNvSpPr txBox="1"/>
          <p:nvPr/>
        </p:nvSpPr>
        <p:spPr>
          <a:xfrm>
            <a:off x="5560376" y="1320196"/>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9" name="TextBox 8"/>
          <p:cNvSpPr txBox="1"/>
          <p:nvPr/>
        </p:nvSpPr>
        <p:spPr>
          <a:xfrm>
            <a:off x="5185046" y="1672952"/>
            <a:ext cx="189126" cy="349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dirty="0"/>
              <a:t>0</a:t>
            </a:r>
            <a:endParaRPr lang="en-US" sz="2500" dirty="0">
              <a:solidFill>
                <a:srgbClr val="000000"/>
              </a:solidFill>
              <a:sym typeface="Helvetica Light"/>
            </a:endParaRPr>
          </a:p>
        </p:txBody>
      </p:sp>
      <p:sp>
        <p:nvSpPr>
          <p:cNvPr id="10" name="TextBox 9"/>
          <p:cNvSpPr txBox="1"/>
          <p:nvPr/>
        </p:nvSpPr>
        <p:spPr>
          <a:xfrm>
            <a:off x="5034628" y="2552776"/>
            <a:ext cx="189126" cy="349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dirty="0"/>
              <a:t>0</a:t>
            </a:r>
            <a:endParaRPr lang="en-US" sz="2500" dirty="0">
              <a:solidFill>
                <a:srgbClr val="000000"/>
              </a:solidFill>
              <a:sym typeface="Helvetica Light"/>
            </a:endParaRPr>
          </a:p>
        </p:txBody>
      </p:sp>
      <p:sp>
        <p:nvSpPr>
          <p:cNvPr id="11" name="TextBox 10"/>
          <p:cNvSpPr txBox="1"/>
          <p:nvPr/>
        </p:nvSpPr>
        <p:spPr>
          <a:xfrm>
            <a:off x="6324910" y="1384791"/>
            <a:ext cx="189126" cy="349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dirty="0"/>
              <a:t>0</a:t>
            </a:r>
            <a:endParaRPr lang="en-US" sz="2500" dirty="0">
              <a:solidFill>
                <a:srgbClr val="000000"/>
              </a:solidFill>
              <a:sym typeface="Helvetica Light"/>
            </a:endParaRPr>
          </a:p>
        </p:txBody>
      </p:sp>
      <p:sp>
        <p:nvSpPr>
          <p:cNvPr id="12" name="TextBox 11"/>
          <p:cNvSpPr txBox="1"/>
          <p:nvPr/>
        </p:nvSpPr>
        <p:spPr>
          <a:xfrm>
            <a:off x="5437663" y="2007970"/>
            <a:ext cx="189126" cy="349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dirty="0"/>
              <a:t>0</a:t>
            </a:r>
            <a:endParaRPr lang="en-US" sz="2500" dirty="0">
              <a:solidFill>
                <a:srgbClr val="000000"/>
              </a:solidFill>
              <a:sym typeface="Helvetica Light"/>
            </a:endParaRPr>
          </a:p>
        </p:txBody>
      </p:sp>
      <p:sp>
        <p:nvSpPr>
          <p:cNvPr id="13" name="TextBox 12"/>
          <p:cNvSpPr txBox="1"/>
          <p:nvPr/>
        </p:nvSpPr>
        <p:spPr>
          <a:xfrm>
            <a:off x="7247925" y="2491793"/>
            <a:ext cx="189126" cy="3491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dirty="0"/>
              <a:t>0</a:t>
            </a:r>
            <a:endParaRPr lang="en-US" sz="2500" dirty="0">
              <a:solidFill>
                <a:srgbClr val="000000"/>
              </a:solidFill>
              <a:sym typeface="Helvetica Light"/>
            </a:endParaRPr>
          </a:p>
        </p:txBody>
      </p:sp>
      <p:sp>
        <p:nvSpPr>
          <p:cNvPr id="14" name="TextBox 13"/>
          <p:cNvSpPr txBox="1"/>
          <p:nvPr/>
        </p:nvSpPr>
        <p:spPr>
          <a:xfrm>
            <a:off x="5807377" y="1932188"/>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15" name="TextBox 14"/>
          <p:cNvSpPr txBox="1"/>
          <p:nvPr/>
        </p:nvSpPr>
        <p:spPr>
          <a:xfrm>
            <a:off x="5567264" y="2449999"/>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16" name="TextBox 15"/>
          <p:cNvSpPr txBox="1"/>
          <p:nvPr/>
        </p:nvSpPr>
        <p:spPr>
          <a:xfrm>
            <a:off x="5939641" y="2408278"/>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17" name="TextBox 16"/>
          <p:cNvSpPr txBox="1"/>
          <p:nvPr/>
        </p:nvSpPr>
        <p:spPr>
          <a:xfrm>
            <a:off x="4885571" y="1757195"/>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18" name="TextBox 17"/>
          <p:cNvSpPr txBox="1"/>
          <p:nvPr/>
        </p:nvSpPr>
        <p:spPr>
          <a:xfrm>
            <a:off x="6846251" y="1388259"/>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19" name="TextBox 18"/>
          <p:cNvSpPr txBox="1"/>
          <p:nvPr/>
        </p:nvSpPr>
        <p:spPr>
          <a:xfrm>
            <a:off x="6972560" y="1886578"/>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0" name="TextBox 19"/>
          <p:cNvSpPr txBox="1"/>
          <p:nvPr/>
        </p:nvSpPr>
        <p:spPr>
          <a:xfrm>
            <a:off x="5522072" y="2948206"/>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1" name="TextBox 20"/>
          <p:cNvSpPr txBox="1"/>
          <p:nvPr/>
        </p:nvSpPr>
        <p:spPr>
          <a:xfrm>
            <a:off x="6417626" y="2177446"/>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2" name="TextBox 21"/>
          <p:cNvSpPr txBox="1"/>
          <p:nvPr/>
        </p:nvSpPr>
        <p:spPr>
          <a:xfrm>
            <a:off x="4524230" y="2361068"/>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3" name="TextBox 22"/>
          <p:cNvSpPr txBox="1"/>
          <p:nvPr/>
        </p:nvSpPr>
        <p:spPr>
          <a:xfrm>
            <a:off x="6043374" y="2847717"/>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4" name="TextBox 23"/>
          <p:cNvSpPr txBox="1"/>
          <p:nvPr/>
        </p:nvSpPr>
        <p:spPr>
          <a:xfrm>
            <a:off x="6739095" y="2498915"/>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sp>
        <p:nvSpPr>
          <p:cNvPr id="25" name="TextBox 24"/>
          <p:cNvSpPr txBox="1"/>
          <p:nvPr/>
        </p:nvSpPr>
        <p:spPr>
          <a:xfrm>
            <a:off x="7160113" y="1295530"/>
            <a:ext cx="234623" cy="4568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500" dirty="0">
                <a:solidFill>
                  <a:srgbClr val="000000"/>
                </a:solidFill>
                <a:sym typeface="Helvetica Light"/>
              </a:rPr>
              <a:t>1</a:t>
            </a:r>
          </a:p>
        </p:txBody>
      </p:sp>
      <p:pic>
        <p:nvPicPr>
          <p:cNvPr id="26" name="Picture 25"/>
          <p:cNvPicPr>
            <a:picLocks noChangeAspect="1"/>
          </p:cNvPicPr>
          <p:nvPr/>
        </p:nvPicPr>
        <p:blipFill>
          <a:blip r:embed="rId6"/>
          <a:stretch>
            <a:fillRect/>
          </a:stretch>
        </p:blipFill>
        <p:spPr>
          <a:xfrm>
            <a:off x="6545782" y="3567314"/>
            <a:ext cx="972955" cy="1092489"/>
          </a:xfrm>
          <a:prstGeom prst="rect">
            <a:avLst/>
          </a:prstGeom>
        </p:spPr>
      </p:pic>
    </p:spTree>
    <p:extLst>
      <p:ext uri="{BB962C8B-B14F-4D97-AF65-F5344CB8AC3E}">
        <p14:creationId xmlns:p14="http://schemas.microsoft.com/office/powerpoint/2010/main" val="16711157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dirty="0" smtClean="0">
                <a:solidFill>
                  <a:schemeClr val="tx1"/>
                </a:solidFill>
              </a:rPr>
              <a:t>Background &amp; 3D shape description</a:t>
            </a:r>
          </a:p>
          <a:p>
            <a:r>
              <a:rPr lang="en-US" i="1" dirty="0" smtClean="0">
                <a:solidFill>
                  <a:srgbClr val="FF0000"/>
                </a:solidFill>
              </a:rPr>
              <a:t>Selected existing 3D shape description</a:t>
            </a:r>
          </a:p>
          <a:p>
            <a:r>
              <a:rPr lang="en-US" dirty="0" smtClean="0"/>
              <a:t>Challenges </a:t>
            </a:r>
            <a:r>
              <a:rPr lang="en-US" dirty="0"/>
              <a:t>in 3D shape </a:t>
            </a:r>
            <a:r>
              <a:rPr lang="en-US" dirty="0" smtClean="0"/>
              <a:t>description</a:t>
            </a:r>
            <a:endParaRPr lang="en-US" dirty="0"/>
          </a:p>
          <a:p>
            <a:r>
              <a:rPr lang="en-US" dirty="0" smtClean="0"/>
              <a:t>Learn a 3D shape description</a:t>
            </a:r>
          </a:p>
          <a:p>
            <a:r>
              <a:rPr lang="en-US" dirty="0"/>
              <a:t>Application: 3D Shape </a:t>
            </a:r>
            <a:r>
              <a:rPr lang="en-US" dirty="0" smtClean="0"/>
              <a:t>Retrieval</a:t>
            </a:r>
            <a:endParaRPr lang="en-US" dirty="0"/>
          </a:p>
        </p:txBody>
      </p:sp>
    </p:spTree>
    <p:extLst>
      <p:ext uri="{BB962C8B-B14F-4D97-AF65-F5344CB8AC3E}">
        <p14:creationId xmlns:p14="http://schemas.microsoft.com/office/powerpoint/2010/main" val="7153219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Three</a:t>
            </a:r>
            <a:r>
              <a:rPr lang="zh-CN" altLang="en-US" sz="3100" dirty="0"/>
              <a:t> </a:t>
            </a:r>
            <a:r>
              <a:rPr lang="en-US" altLang="zh-CN" sz="3100" dirty="0"/>
              <a:t>Typical</a:t>
            </a:r>
            <a:r>
              <a:rPr lang="zh-CN" altLang="en-US" sz="3100" dirty="0"/>
              <a:t> </a:t>
            </a:r>
            <a:r>
              <a:rPr lang="en-US" altLang="zh-CN" sz="3100" dirty="0"/>
              <a:t>Descriptions</a:t>
            </a:r>
            <a:endParaRPr lang="en-US" sz="3100" dirty="0"/>
          </a:p>
        </p:txBody>
      </p:sp>
      <p:sp>
        <p:nvSpPr>
          <p:cNvPr id="3" name="Text Placeholder 2"/>
          <p:cNvSpPr>
            <a:spLocks noGrp="1"/>
          </p:cNvSpPr>
          <p:nvPr>
            <p:ph type="body" idx="1"/>
          </p:nvPr>
        </p:nvSpPr>
        <p:spPr>
          <a:xfrm>
            <a:off x="669727" y="1596960"/>
            <a:ext cx="7804547" cy="3624202"/>
          </a:xfrm>
        </p:spPr>
        <p:txBody>
          <a:bodyPr/>
          <a:lstStyle/>
          <a:p>
            <a:r>
              <a:rPr lang="en-US" dirty="0" smtClean="0"/>
              <a:t>Volumetric Representation</a:t>
            </a:r>
          </a:p>
          <a:p>
            <a:r>
              <a:rPr lang="en-US" dirty="0" smtClean="0"/>
              <a:t>2D view projections</a:t>
            </a:r>
          </a:p>
          <a:p>
            <a:r>
              <a:rPr lang="en-US" dirty="0" smtClean="0"/>
              <a:t>Shape distribution </a:t>
            </a:r>
          </a:p>
        </p:txBody>
      </p:sp>
    </p:spTree>
    <p:extLst>
      <p:ext uri="{BB962C8B-B14F-4D97-AF65-F5344CB8AC3E}">
        <p14:creationId xmlns:p14="http://schemas.microsoft.com/office/powerpoint/2010/main" val="21283238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1834010" y="2795486"/>
            <a:ext cx="1974526" cy="2249513"/>
            <a:chOff x="2999582" y="3779418"/>
            <a:chExt cx="2171994" cy="2474482"/>
          </a:xfrm>
        </p:grpSpPr>
        <p:pic>
          <p:nvPicPr>
            <p:cNvPr id="74" name="Picture 73" descr="table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9582" y="3779418"/>
              <a:ext cx="2171994" cy="1727583"/>
            </a:xfrm>
            <a:prstGeom prst="rect">
              <a:avLst/>
            </a:prstGeom>
          </p:spPr>
        </p:pic>
        <p:sp>
          <p:nvSpPr>
            <p:cNvPr id="75" name="TextBox 74"/>
            <p:cNvSpPr txBox="1"/>
            <p:nvPr/>
          </p:nvSpPr>
          <p:spPr>
            <a:xfrm>
              <a:off x="3818208" y="5847632"/>
              <a:ext cx="765026" cy="406268"/>
            </a:xfrm>
            <a:prstGeom prst="rect">
              <a:avLst/>
            </a:prstGeom>
            <a:noFill/>
          </p:spPr>
          <p:txBody>
            <a:bodyPr wrap="none" rtlCol="0">
              <a:spAutoFit/>
            </a:bodyPr>
            <a:lstStyle/>
            <a:p>
              <a:r>
                <a:rPr lang="en-US" dirty="0" smtClean="0">
                  <a:latin typeface="Calibri"/>
                  <a:cs typeface="Calibri"/>
                </a:rPr>
                <a:t>mesh</a:t>
              </a:r>
              <a:endParaRPr lang="en-US" dirty="0">
                <a:latin typeface="Calibri"/>
                <a:cs typeface="Calibri"/>
              </a:endParaRPr>
            </a:p>
          </p:txBody>
        </p:sp>
      </p:grpSp>
      <p:grpSp>
        <p:nvGrpSpPr>
          <p:cNvPr id="4" name="Group 3"/>
          <p:cNvGrpSpPr/>
          <p:nvPr/>
        </p:nvGrpSpPr>
        <p:grpSpPr>
          <a:xfrm>
            <a:off x="1656801" y="2490979"/>
            <a:ext cx="2315827" cy="2105035"/>
            <a:chOff x="5442981" y="3179376"/>
            <a:chExt cx="2636598" cy="2428214"/>
          </a:xfrm>
        </p:grpSpPr>
        <p:grpSp>
          <p:nvGrpSpPr>
            <p:cNvPr id="5" name="Group 4"/>
            <p:cNvGrpSpPr/>
            <p:nvPr/>
          </p:nvGrpSpPr>
          <p:grpSpPr>
            <a:xfrm>
              <a:off x="5442981" y="3179376"/>
              <a:ext cx="2636598" cy="2428214"/>
              <a:chOff x="5442981" y="3179376"/>
              <a:chExt cx="2636598" cy="2428214"/>
            </a:xfrm>
          </p:grpSpPr>
          <p:grpSp>
            <p:nvGrpSpPr>
              <p:cNvPr id="16" name="Group 15"/>
              <p:cNvGrpSpPr/>
              <p:nvPr/>
            </p:nvGrpSpPr>
            <p:grpSpPr>
              <a:xfrm>
                <a:off x="5442981" y="3192886"/>
                <a:ext cx="2636598" cy="2409264"/>
                <a:chOff x="5442981" y="3192886"/>
                <a:chExt cx="2636598" cy="2409264"/>
              </a:xfrm>
            </p:grpSpPr>
            <p:grpSp>
              <p:nvGrpSpPr>
                <p:cNvPr id="41" name="Group 40"/>
                <p:cNvGrpSpPr/>
                <p:nvPr/>
              </p:nvGrpSpPr>
              <p:grpSpPr>
                <a:xfrm>
                  <a:off x="5442981" y="3192886"/>
                  <a:ext cx="2623465" cy="2409264"/>
                  <a:chOff x="5442981" y="3192886"/>
                  <a:chExt cx="2623465" cy="2409264"/>
                </a:xfrm>
              </p:grpSpPr>
              <p:sp>
                <p:nvSpPr>
                  <p:cNvPr id="53" name="Cube 52"/>
                  <p:cNvSpPr/>
                  <p:nvPr/>
                </p:nvSpPr>
                <p:spPr>
                  <a:xfrm>
                    <a:off x="5458701" y="3192886"/>
                    <a:ext cx="2607745" cy="2409264"/>
                  </a:xfrm>
                  <a:prstGeom prst="cube">
                    <a:avLst/>
                  </a:prstGeom>
                  <a:noFill/>
                  <a:ln w="19050" cmpd="sng">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5448957" y="39351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452725" y="40875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5442981" y="42399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446749" y="43923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450517" y="45447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454285" y="46971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5444541" y="48495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448309" y="50019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452077" y="51543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455845" y="53067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459613" y="5459192"/>
                    <a:ext cx="2026746"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cxnSp>
              <p:nvCxnSpPr>
                <p:cNvPr id="42" name="Straight Connector 41"/>
                <p:cNvCxnSpPr>
                  <a:stCxn id="53" idx="4"/>
                  <a:endCxn id="53" idx="5"/>
                </p:cNvCxnSpPr>
                <p:nvPr/>
              </p:nvCxnSpPr>
              <p:spPr>
                <a:xfrm flipV="1">
                  <a:off x="7464130" y="4096360"/>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7467898" y="4248760"/>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7467898" y="3332876"/>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7476358" y="3480534"/>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7456879" y="3632446"/>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7464130" y="3781692"/>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7456879" y="3938834"/>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7473495" y="4849592"/>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7477263" y="4713244"/>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7456879" y="4568170"/>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7471287" y="4399676"/>
                  <a:ext cx="602316" cy="60231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cxnSp>
            <p:nvCxnSpPr>
              <p:cNvPr id="17" name="Straight Connector 16"/>
              <p:cNvCxnSpPr/>
              <p:nvPr/>
            </p:nvCxnSpPr>
            <p:spPr>
              <a:xfrm>
                <a:off x="6393856" y="379520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546256" y="378548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698656" y="378927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851056" y="379306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003456" y="379685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7155856" y="380064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308256" y="3790922"/>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609562" y="3792928"/>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761962" y="3796718"/>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14362" y="3786998"/>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6066762" y="3790788"/>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6232674" y="3794578"/>
                <a:ext cx="0" cy="1806948"/>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5914362" y="3192886"/>
                <a:ext cx="631894" cy="58880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609562" y="3192886"/>
                <a:ext cx="609600" cy="58880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5761962" y="3192886"/>
                <a:ext cx="609600" cy="60383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066762" y="3192886"/>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6225784" y="3179376"/>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6836761" y="3196838"/>
                <a:ext cx="631894" cy="58880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6531961" y="3196838"/>
                <a:ext cx="609600" cy="588806"/>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6684361" y="3196838"/>
                <a:ext cx="609600" cy="60383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989161" y="3196838"/>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7148183" y="3183328"/>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7308256" y="3187118"/>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6368414" y="3196838"/>
                <a:ext cx="631894" cy="6096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cxnSp>
          <p:nvCxnSpPr>
            <p:cNvPr id="6" name="Straight Connector 5"/>
            <p:cNvCxnSpPr/>
            <p:nvPr/>
          </p:nvCxnSpPr>
          <p:spPr>
            <a:xfrm>
              <a:off x="5550485" y="3699996"/>
              <a:ext cx="2005429"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746636" y="3497710"/>
              <a:ext cx="2005429"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642650" y="3605426"/>
              <a:ext cx="2005429"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555914" y="3699996"/>
              <a:ext cx="0" cy="180700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7655776" y="3605426"/>
              <a:ext cx="0" cy="180700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765389" y="3495899"/>
              <a:ext cx="0" cy="180700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876354" y="3398591"/>
              <a:ext cx="0" cy="180700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982089" y="3284466"/>
              <a:ext cx="0" cy="1807005"/>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849440" y="3392640"/>
              <a:ext cx="2005429"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65509" y="3288900"/>
              <a:ext cx="2005429"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grpSp>
      <p:grpSp>
        <p:nvGrpSpPr>
          <p:cNvPr id="65" name="Group 64"/>
          <p:cNvGrpSpPr/>
          <p:nvPr/>
        </p:nvGrpSpPr>
        <p:grpSpPr>
          <a:xfrm>
            <a:off x="4443856" y="2483925"/>
            <a:ext cx="3419307" cy="2484816"/>
            <a:chOff x="4101596" y="2598582"/>
            <a:chExt cx="4863014" cy="3533961"/>
          </a:xfrm>
        </p:grpSpPr>
        <p:grpSp>
          <p:nvGrpSpPr>
            <p:cNvPr id="66" name="Group 65"/>
            <p:cNvGrpSpPr/>
            <p:nvPr/>
          </p:nvGrpSpPr>
          <p:grpSpPr>
            <a:xfrm>
              <a:off x="4514427" y="2598582"/>
              <a:ext cx="4450183" cy="3533961"/>
              <a:chOff x="5629473" y="3441229"/>
              <a:chExt cx="3562445" cy="2866301"/>
            </a:xfrm>
          </p:grpSpPr>
          <p:pic>
            <p:nvPicPr>
              <p:cNvPr id="68" name="Picture 67" descr="voxel_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473" y="3441229"/>
                <a:ext cx="3562445" cy="2659498"/>
              </a:xfrm>
              <a:prstGeom prst="rect">
                <a:avLst/>
              </a:prstGeom>
            </p:spPr>
          </p:pic>
          <p:sp>
            <p:nvSpPr>
              <p:cNvPr id="69" name="TextBox 68"/>
              <p:cNvSpPr txBox="1"/>
              <p:nvPr/>
            </p:nvSpPr>
            <p:spPr>
              <a:xfrm>
                <a:off x="7032519" y="5881496"/>
                <a:ext cx="1504767" cy="426034"/>
              </a:xfrm>
              <a:prstGeom prst="rect">
                <a:avLst/>
              </a:prstGeom>
              <a:noFill/>
            </p:spPr>
            <p:txBody>
              <a:bodyPr wrap="none" rtlCol="0">
                <a:spAutoFit/>
              </a:bodyPr>
              <a:lstStyle/>
              <a:p>
                <a:r>
                  <a:rPr lang="en-US" dirty="0" smtClean="0">
                    <a:latin typeface="Calibri"/>
                    <a:cs typeface="Calibri"/>
                  </a:rPr>
                  <a:t>binary voxel</a:t>
                </a:r>
                <a:endParaRPr lang="en-US" dirty="0">
                  <a:latin typeface="Calibri"/>
                  <a:cs typeface="Calibri"/>
                </a:endParaRPr>
              </a:p>
            </p:txBody>
          </p:sp>
        </p:grpSp>
        <p:cxnSp>
          <p:nvCxnSpPr>
            <p:cNvPr id="67" name="Straight Arrow Connector 66"/>
            <p:cNvCxnSpPr/>
            <p:nvPr/>
          </p:nvCxnSpPr>
          <p:spPr>
            <a:xfrm>
              <a:off x="4101596" y="3770234"/>
              <a:ext cx="981075" cy="0"/>
            </a:xfrm>
            <a:prstGeom prst="straightConnector1">
              <a:avLst/>
            </a:prstGeom>
            <a:ln w="63500">
              <a:solidFill>
                <a:srgbClr val="000000"/>
              </a:solidFill>
              <a:tailEnd type="stealth" w="lg" len="lg"/>
            </a:ln>
          </p:spPr>
          <p:style>
            <a:lnRef idx="2">
              <a:schemeClr val="accent1"/>
            </a:lnRef>
            <a:fillRef idx="0">
              <a:schemeClr val="accent1"/>
            </a:fillRef>
            <a:effectRef idx="1">
              <a:schemeClr val="accent1"/>
            </a:effectRef>
            <a:fontRef idx="minor">
              <a:schemeClr val="tx1"/>
            </a:fontRef>
          </p:style>
        </p:cxnSp>
      </p:grpSp>
      <p:sp>
        <p:nvSpPr>
          <p:cNvPr id="77" name="Rectangle 76"/>
          <p:cNvSpPr/>
          <p:nvPr/>
        </p:nvSpPr>
        <p:spPr>
          <a:xfrm>
            <a:off x="2067047" y="879878"/>
            <a:ext cx="4486136" cy="541974"/>
          </a:xfrm>
          <a:prstGeom prst="rect">
            <a:avLst/>
          </a:prstGeom>
        </p:spPr>
        <p:txBody>
          <a:bodyPr wrap="none" lIns="64291" tIns="32146" rIns="64291" bIns="32146">
            <a:spAutoFit/>
          </a:bodyPr>
          <a:lstStyle/>
          <a:p>
            <a:r>
              <a:rPr lang="en-US" sz="3100" dirty="0"/>
              <a:t>Volumetric Representation</a:t>
            </a:r>
          </a:p>
        </p:txBody>
      </p:sp>
      <p:sp>
        <p:nvSpPr>
          <p:cNvPr id="78" name="TextBox 77"/>
          <p:cNvSpPr txBox="1"/>
          <p:nvPr/>
        </p:nvSpPr>
        <p:spPr>
          <a:xfrm>
            <a:off x="5533146" y="2195384"/>
            <a:ext cx="1826378"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a:latin typeface="Myriad Pro"/>
                <a:cs typeface="Myriad Pro"/>
              </a:rPr>
              <a:t>Xiao, </a:t>
            </a:r>
            <a:r>
              <a:rPr lang="en-US" sz="1400" dirty="0" err="1">
                <a:latin typeface="Myriad Pro"/>
                <a:cs typeface="Myriad Pro"/>
              </a:rPr>
              <a:t>etc</a:t>
            </a:r>
            <a:r>
              <a:rPr lang="en-US" sz="1400" dirty="0">
                <a:latin typeface="Myriad Pro"/>
                <a:cs typeface="Myriad Pro"/>
              </a:rPr>
              <a:t>, CVPR 2015</a:t>
            </a:r>
          </a:p>
        </p:txBody>
      </p:sp>
    </p:spTree>
    <p:extLst>
      <p:ext uri="{BB962C8B-B14F-4D97-AF65-F5344CB8AC3E}">
        <p14:creationId xmlns:p14="http://schemas.microsoft.com/office/powerpoint/2010/main" val="243953402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149642"/>
            <a:ext cx="7804547" cy="1518047"/>
          </a:xfrm>
        </p:spPr>
        <p:txBody>
          <a:bodyPr>
            <a:normAutofit/>
          </a:bodyPr>
          <a:lstStyle/>
          <a:p>
            <a:r>
              <a:rPr lang="en-US" sz="3100" dirty="0"/>
              <a:t>2D Projections</a:t>
            </a:r>
          </a:p>
        </p:txBody>
      </p:sp>
      <p:pic>
        <p:nvPicPr>
          <p:cNvPr id="4" name="Picture 3"/>
          <p:cNvPicPr>
            <a:picLocks noChangeAspect="1"/>
          </p:cNvPicPr>
          <p:nvPr/>
        </p:nvPicPr>
        <p:blipFill>
          <a:blip r:embed="rId2"/>
          <a:stretch>
            <a:fillRect/>
          </a:stretch>
        </p:blipFill>
        <p:spPr>
          <a:xfrm>
            <a:off x="221073" y="2003891"/>
            <a:ext cx="3466470" cy="3259774"/>
          </a:xfrm>
          <a:prstGeom prst="rect">
            <a:avLst/>
          </a:prstGeom>
        </p:spPr>
      </p:pic>
      <p:sp>
        <p:nvSpPr>
          <p:cNvPr id="5" name="TextBox 4"/>
          <p:cNvSpPr txBox="1"/>
          <p:nvPr/>
        </p:nvSpPr>
        <p:spPr>
          <a:xfrm>
            <a:off x="2360427" y="2699688"/>
            <a:ext cx="1174943"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err="1">
                <a:latin typeface="Myriad Pro"/>
                <a:cs typeface="Myriad Pro"/>
              </a:rPr>
              <a:t>Bai</a:t>
            </a:r>
            <a:r>
              <a:rPr lang="en-US" sz="1400" dirty="0">
                <a:latin typeface="Myriad Pro"/>
                <a:cs typeface="Myriad Pro"/>
              </a:rPr>
              <a:t>, </a:t>
            </a:r>
            <a:r>
              <a:rPr lang="en-US" sz="1400" dirty="0" err="1">
                <a:latin typeface="Myriad Pro"/>
                <a:cs typeface="Myriad Pro"/>
              </a:rPr>
              <a:t>etc</a:t>
            </a:r>
            <a:r>
              <a:rPr lang="en-US" sz="1400" dirty="0">
                <a:latin typeface="Myriad Pro"/>
                <a:cs typeface="Myriad Pro"/>
              </a:rPr>
              <a:t>, 2014</a:t>
            </a:r>
          </a:p>
        </p:txBody>
      </p:sp>
      <p:pic>
        <p:nvPicPr>
          <p:cNvPr id="6" name="Picture 5"/>
          <p:cNvPicPr>
            <a:picLocks noChangeAspect="1"/>
          </p:cNvPicPr>
          <p:nvPr/>
        </p:nvPicPr>
        <p:blipFill>
          <a:blip r:embed="rId3"/>
          <a:stretch>
            <a:fillRect/>
          </a:stretch>
        </p:blipFill>
        <p:spPr>
          <a:xfrm>
            <a:off x="5785445" y="2571750"/>
            <a:ext cx="2377574" cy="2536965"/>
          </a:xfrm>
          <a:prstGeom prst="rect">
            <a:avLst/>
          </a:prstGeom>
        </p:spPr>
      </p:pic>
      <p:sp>
        <p:nvSpPr>
          <p:cNvPr id="8" name="TextBox 7"/>
          <p:cNvSpPr txBox="1"/>
          <p:nvPr/>
        </p:nvSpPr>
        <p:spPr>
          <a:xfrm>
            <a:off x="7636661" y="2615433"/>
            <a:ext cx="1405649"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a:latin typeface="Myriad Pro"/>
                <a:cs typeface="Myriad Pro"/>
              </a:rPr>
              <a:t>Johan, </a:t>
            </a:r>
            <a:r>
              <a:rPr lang="en-US" sz="1400" dirty="0" err="1">
                <a:latin typeface="Myriad Pro"/>
                <a:cs typeface="Myriad Pro"/>
              </a:rPr>
              <a:t>etc</a:t>
            </a:r>
            <a:r>
              <a:rPr lang="en-US" sz="1400" dirty="0">
                <a:latin typeface="Myriad Pro"/>
                <a:cs typeface="Myriad Pro"/>
              </a:rPr>
              <a:t>, 2008</a:t>
            </a:r>
          </a:p>
        </p:txBody>
      </p:sp>
    </p:spTree>
    <p:extLst>
      <p:ext uri="{BB962C8B-B14F-4D97-AF65-F5344CB8AC3E}">
        <p14:creationId xmlns:p14="http://schemas.microsoft.com/office/powerpoint/2010/main" val="6956667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Shape Distribution</a:t>
            </a:r>
          </a:p>
        </p:txBody>
      </p:sp>
      <p:pic>
        <p:nvPicPr>
          <p:cNvPr id="4" name="Picture 3"/>
          <p:cNvPicPr>
            <a:picLocks noChangeAspect="1"/>
          </p:cNvPicPr>
          <p:nvPr/>
        </p:nvPicPr>
        <p:blipFill>
          <a:blip r:embed="rId2"/>
          <a:stretch>
            <a:fillRect/>
          </a:stretch>
        </p:blipFill>
        <p:spPr>
          <a:xfrm>
            <a:off x="669727" y="1672270"/>
            <a:ext cx="2732484" cy="3420820"/>
          </a:xfrm>
          <a:prstGeom prst="rect">
            <a:avLst/>
          </a:prstGeom>
        </p:spPr>
      </p:pic>
      <p:sp>
        <p:nvSpPr>
          <p:cNvPr id="6" name="TextBox 5"/>
          <p:cNvSpPr txBox="1"/>
          <p:nvPr/>
        </p:nvSpPr>
        <p:spPr>
          <a:xfrm>
            <a:off x="480397" y="5093090"/>
            <a:ext cx="1194932"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a:latin typeface="Myriad Pro"/>
                <a:cs typeface="Myriad Pro"/>
              </a:rPr>
              <a:t>Gal, </a:t>
            </a:r>
            <a:r>
              <a:rPr lang="en-US" sz="1400" dirty="0" err="1">
                <a:latin typeface="Myriad Pro"/>
                <a:cs typeface="Myriad Pro"/>
              </a:rPr>
              <a:t>etc</a:t>
            </a:r>
            <a:r>
              <a:rPr lang="en-US" sz="1400" dirty="0">
                <a:latin typeface="Myriad Pro"/>
                <a:cs typeface="Myriad Pro"/>
              </a:rPr>
              <a:t>, 2007</a:t>
            </a:r>
          </a:p>
        </p:txBody>
      </p:sp>
      <p:pic>
        <p:nvPicPr>
          <p:cNvPr id="8" name="Picture 7"/>
          <p:cNvPicPr>
            <a:picLocks noChangeAspect="1"/>
          </p:cNvPicPr>
          <p:nvPr/>
        </p:nvPicPr>
        <p:blipFill>
          <a:blip r:embed="rId3"/>
          <a:stretch>
            <a:fillRect/>
          </a:stretch>
        </p:blipFill>
        <p:spPr>
          <a:xfrm>
            <a:off x="4572000" y="2051722"/>
            <a:ext cx="3661172" cy="2598539"/>
          </a:xfrm>
          <a:prstGeom prst="rect">
            <a:avLst/>
          </a:prstGeom>
        </p:spPr>
      </p:pic>
      <p:sp>
        <p:nvSpPr>
          <p:cNvPr id="9" name="TextBox 8"/>
          <p:cNvSpPr txBox="1"/>
          <p:nvPr/>
        </p:nvSpPr>
        <p:spPr>
          <a:xfrm>
            <a:off x="7214137" y="4265183"/>
            <a:ext cx="1325342"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a:latin typeface="Myriad Pro"/>
                <a:cs typeface="Myriad Pro"/>
              </a:rPr>
              <a:t>Fang, </a:t>
            </a:r>
            <a:r>
              <a:rPr lang="en-US" sz="1400" dirty="0" err="1">
                <a:latin typeface="Myriad Pro"/>
                <a:cs typeface="Myriad Pro"/>
              </a:rPr>
              <a:t>etc</a:t>
            </a:r>
            <a:r>
              <a:rPr lang="en-US" sz="1400" dirty="0">
                <a:latin typeface="Myriad Pro"/>
                <a:cs typeface="Myriad Pro"/>
              </a:rPr>
              <a:t>, 2011</a:t>
            </a:r>
          </a:p>
        </p:txBody>
      </p:sp>
    </p:spTree>
    <p:extLst>
      <p:ext uri="{BB962C8B-B14F-4D97-AF65-F5344CB8AC3E}">
        <p14:creationId xmlns:p14="http://schemas.microsoft.com/office/powerpoint/2010/main" val="21890643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dirty="0" smtClean="0">
                <a:solidFill>
                  <a:schemeClr val="tx1"/>
                </a:solidFill>
              </a:rPr>
              <a:t>Background &amp; 3D shape description?</a:t>
            </a:r>
          </a:p>
          <a:p>
            <a:r>
              <a:rPr lang="en-US" dirty="0" smtClean="0"/>
              <a:t>Selected existing 3D shape description?</a:t>
            </a:r>
          </a:p>
          <a:p>
            <a:r>
              <a:rPr lang="en-US" i="1" dirty="0" smtClean="0">
                <a:solidFill>
                  <a:srgbClr val="FF0000"/>
                </a:solidFill>
              </a:rPr>
              <a:t>Challenges </a:t>
            </a:r>
            <a:r>
              <a:rPr lang="en-US" i="1" dirty="0">
                <a:solidFill>
                  <a:srgbClr val="FF0000"/>
                </a:solidFill>
              </a:rPr>
              <a:t>in 3D shape description?</a:t>
            </a:r>
          </a:p>
          <a:p>
            <a:r>
              <a:rPr lang="en-US" dirty="0" smtClean="0"/>
              <a:t>Learn a 3D Shape Description</a:t>
            </a:r>
          </a:p>
          <a:p>
            <a:r>
              <a:rPr lang="en-US" dirty="0"/>
              <a:t>Application: 3D Shape </a:t>
            </a:r>
            <a:r>
              <a:rPr lang="en-US" dirty="0" smtClean="0"/>
              <a:t>Retrieval</a:t>
            </a:r>
            <a:endParaRPr lang="en-US" dirty="0"/>
          </a:p>
        </p:txBody>
      </p:sp>
    </p:spTree>
    <p:extLst>
      <p:ext uri="{BB962C8B-B14F-4D97-AF65-F5344CB8AC3E}">
        <p14:creationId xmlns:p14="http://schemas.microsoft.com/office/powerpoint/2010/main" val="226908050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dirty="0"/>
              <a:t>Challenges in 3D shape description</a:t>
            </a:r>
            <a:br>
              <a:rPr lang="en-US" sz="3100" dirty="0"/>
            </a:br>
            <a:endParaRPr lang="en-US" sz="3100" dirty="0"/>
          </a:p>
        </p:txBody>
      </p:sp>
      <p:sp>
        <p:nvSpPr>
          <p:cNvPr id="3" name="Text Placeholder 2"/>
          <p:cNvSpPr>
            <a:spLocks noGrp="1"/>
          </p:cNvSpPr>
          <p:nvPr>
            <p:ph type="body" idx="1"/>
          </p:nvPr>
        </p:nvSpPr>
        <p:spPr>
          <a:xfrm>
            <a:off x="564668" y="1586455"/>
            <a:ext cx="7804547" cy="2437466"/>
          </a:xfrm>
        </p:spPr>
        <p:txBody>
          <a:bodyPr/>
          <a:lstStyle/>
          <a:p>
            <a:pPr marL="0" indent="0">
              <a:buNone/>
            </a:pPr>
            <a:endParaRPr lang="en-US" dirty="0" smtClean="0"/>
          </a:p>
          <a:p>
            <a:r>
              <a:rPr lang="en-US" dirty="0" smtClean="0"/>
              <a:t>Shape Deformation</a:t>
            </a:r>
          </a:p>
          <a:p>
            <a:r>
              <a:rPr lang="en-US" dirty="0" smtClean="0"/>
              <a:t>Shape Structural variation  </a:t>
            </a:r>
          </a:p>
          <a:p>
            <a:endParaRPr lang="en-US" dirty="0"/>
          </a:p>
        </p:txBody>
      </p:sp>
    </p:spTree>
    <p:extLst>
      <p:ext uri="{BB962C8B-B14F-4D97-AF65-F5344CB8AC3E}">
        <p14:creationId xmlns:p14="http://schemas.microsoft.com/office/powerpoint/2010/main" val="27909829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7152" y="1108856"/>
            <a:ext cx="5037327" cy="5051053"/>
          </a:xfrm>
          <a:prstGeom prst="rect">
            <a:avLst/>
          </a:prstGeom>
        </p:spPr>
      </p:pic>
      <p:pic>
        <p:nvPicPr>
          <p:cNvPr id="6" name="Picture 5"/>
          <p:cNvPicPr>
            <a:picLocks noChangeAspect="1"/>
          </p:cNvPicPr>
          <p:nvPr/>
        </p:nvPicPr>
        <p:blipFill>
          <a:blip r:embed="rId4"/>
          <a:stretch>
            <a:fillRect/>
          </a:stretch>
        </p:blipFill>
        <p:spPr>
          <a:xfrm>
            <a:off x="4393406" y="3214688"/>
            <a:ext cx="348258" cy="419695"/>
          </a:xfrm>
          <a:prstGeom prst="rect">
            <a:avLst/>
          </a:prstGeom>
        </p:spPr>
      </p:pic>
      <p:pic>
        <p:nvPicPr>
          <p:cNvPr id="7" name="Picture 6"/>
          <p:cNvPicPr>
            <a:picLocks noChangeAspect="1"/>
          </p:cNvPicPr>
          <p:nvPr/>
        </p:nvPicPr>
        <p:blipFill>
          <a:blip r:embed="rId4"/>
          <a:stretch>
            <a:fillRect/>
          </a:stretch>
        </p:blipFill>
        <p:spPr>
          <a:xfrm>
            <a:off x="4393406" y="3214688"/>
            <a:ext cx="348258" cy="419695"/>
          </a:xfrm>
          <a:prstGeom prst="rect">
            <a:avLst/>
          </a:prstGeom>
        </p:spPr>
      </p:pic>
      <p:pic>
        <p:nvPicPr>
          <p:cNvPr id="8" name="Picture 7"/>
          <p:cNvPicPr>
            <a:picLocks noChangeAspect="1"/>
          </p:cNvPicPr>
          <p:nvPr/>
        </p:nvPicPr>
        <p:blipFill>
          <a:blip r:embed="rId4"/>
          <a:stretch>
            <a:fillRect/>
          </a:stretch>
        </p:blipFill>
        <p:spPr>
          <a:xfrm>
            <a:off x="4393406" y="3214688"/>
            <a:ext cx="348258" cy="419695"/>
          </a:xfrm>
          <a:prstGeom prst="rect">
            <a:avLst/>
          </a:prstGeom>
        </p:spPr>
      </p:pic>
      <p:pic>
        <p:nvPicPr>
          <p:cNvPr id="9" name="Picture 8"/>
          <p:cNvPicPr>
            <a:picLocks noChangeAspect="1"/>
          </p:cNvPicPr>
          <p:nvPr/>
        </p:nvPicPr>
        <p:blipFill>
          <a:blip r:embed="rId4"/>
          <a:stretch>
            <a:fillRect/>
          </a:stretch>
        </p:blipFill>
        <p:spPr>
          <a:xfrm>
            <a:off x="4393406" y="3214688"/>
            <a:ext cx="348258" cy="419695"/>
          </a:xfrm>
          <a:prstGeom prst="rect">
            <a:avLst/>
          </a:prstGeom>
        </p:spPr>
      </p:pic>
      <p:pic>
        <p:nvPicPr>
          <p:cNvPr id="10" name="Picture 9"/>
          <p:cNvPicPr>
            <a:picLocks noChangeAspect="1"/>
          </p:cNvPicPr>
          <p:nvPr/>
        </p:nvPicPr>
        <p:blipFill>
          <a:blip r:embed="rId4"/>
          <a:stretch>
            <a:fillRect/>
          </a:stretch>
        </p:blipFill>
        <p:spPr>
          <a:xfrm>
            <a:off x="4393406" y="3214688"/>
            <a:ext cx="348258" cy="419695"/>
          </a:xfrm>
          <a:prstGeom prst="rect">
            <a:avLst/>
          </a:prstGeom>
        </p:spPr>
      </p:pic>
      <p:sp>
        <p:nvSpPr>
          <p:cNvPr id="11" name="TextBox 10"/>
          <p:cNvSpPr txBox="1"/>
          <p:nvPr/>
        </p:nvSpPr>
        <p:spPr>
          <a:xfrm>
            <a:off x="4357724" y="6219741"/>
            <a:ext cx="1445714" cy="28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r>
              <a:rPr lang="en-US" sz="1400" dirty="0">
                <a:latin typeface="Myriad Pro"/>
                <a:cs typeface="Myriad Pro"/>
              </a:rPr>
              <a:t>Huang, </a:t>
            </a:r>
            <a:r>
              <a:rPr lang="en-US" sz="1400" dirty="0" err="1">
                <a:latin typeface="Myriad Pro"/>
                <a:cs typeface="Myriad Pro"/>
              </a:rPr>
              <a:t>etc</a:t>
            </a:r>
            <a:r>
              <a:rPr lang="en-US" sz="1400" dirty="0">
                <a:latin typeface="Myriad Pro"/>
                <a:cs typeface="Myriad Pro"/>
              </a:rPr>
              <a:t>, 2012</a:t>
            </a:r>
          </a:p>
        </p:txBody>
      </p:sp>
      <p:pic>
        <p:nvPicPr>
          <p:cNvPr id="12" name="Picture 11"/>
          <p:cNvPicPr>
            <a:picLocks noChangeAspect="1"/>
          </p:cNvPicPr>
          <p:nvPr/>
        </p:nvPicPr>
        <p:blipFill>
          <a:blip r:embed="rId5"/>
          <a:stretch>
            <a:fillRect/>
          </a:stretch>
        </p:blipFill>
        <p:spPr>
          <a:xfrm>
            <a:off x="7076074" y="2026522"/>
            <a:ext cx="866180" cy="3036094"/>
          </a:xfrm>
          <a:prstGeom prst="rect">
            <a:avLst/>
          </a:prstGeom>
        </p:spPr>
      </p:pic>
      <p:cxnSp>
        <p:nvCxnSpPr>
          <p:cNvPr id="14" name="Straight Arrow Connector 13"/>
          <p:cNvCxnSpPr/>
          <p:nvPr/>
        </p:nvCxnSpPr>
        <p:spPr>
          <a:xfrm>
            <a:off x="2101164" y="2447973"/>
            <a:ext cx="5082067" cy="1061138"/>
          </a:xfrm>
          <a:prstGeom prst="straightConnector1">
            <a:avLst/>
          </a:prstGeom>
          <a:ln>
            <a:prstDash val="sysDash"/>
            <a:tailEnd type="arrow"/>
          </a:ln>
        </p:spPr>
        <p:style>
          <a:lnRef idx="3">
            <a:schemeClr val="accent6"/>
          </a:lnRef>
          <a:fillRef idx="0">
            <a:schemeClr val="accent6"/>
          </a:fillRef>
          <a:effectRef idx="2">
            <a:schemeClr val="accent6"/>
          </a:effectRef>
          <a:fontRef idx="minor">
            <a:schemeClr val="tx1"/>
          </a:fontRef>
        </p:style>
      </p:cxnSp>
      <p:cxnSp>
        <p:nvCxnSpPr>
          <p:cNvPr id="15" name="Straight Arrow Connector 14"/>
          <p:cNvCxnSpPr/>
          <p:nvPr/>
        </p:nvCxnSpPr>
        <p:spPr>
          <a:xfrm>
            <a:off x="1701942" y="3929363"/>
            <a:ext cx="5481288" cy="651392"/>
          </a:xfrm>
          <a:prstGeom prst="straightConnector1">
            <a:avLst/>
          </a:prstGeom>
          <a:ln>
            <a:prstDash val="sysDash"/>
            <a:tailEnd type="arrow"/>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flipV="1">
            <a:off x="1061087" y="2447973"/>
            <a:ext cx="6122143" cy="1586455"/>
          </a:xfrm>
          <a:prstGeom prst="straightConnector1">
            <a:avLst/>
          </a:prstGeom>
          <a:ln>
            <a:prstDash val="sysDash"/>
            <a:tailEnd type="arrow"/>
          </a:ln>
        </p:spPr>
        <p:style>
          <a:lnRef idx="3">
            <a:schemeClr val="accent6"/>
          </a:lnRef>
          <a:fillRef idx="0">
            <a:schemeClr val="accent6"/>
          </a:fillRef>
          <a:effectRef idx="2">
            <a:schemeClr val="accent6"/>
          </a:effectRef>
          <a:fontRef idx="minor">
            <a:schemeClr val="tx1"/>
          </a:fontRef>
        </p:style>
      </p:cxnSp>
      <p:sp>
        <p:nvSpPr>
          <p:cNvPr id="22" name="Oval 21"/>
          <p:cNvSpPr/>
          <p:nvPr/>
        </p:nvSpPr>
        <p:spPr>
          <a:xfrm>
            <a:off x="6608159" y="3284965"/>
            <a:ext cx="1996105" cy="469304"/>
          </a:xfrm>
          <a:prstGeom prst="ellipse">
            <a:avLst/>
          </a:prstGeom>
          <a:solidFill>
            <a:schemeClr val="accent6">
              <a:alpha val="8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ctr" defTabSz="410751" hangingPunct="0"/>
            <a:endParaRPr lang="en-US" sz="1700">
              <a:solidFill>
                <a:srgbClr val="FFFFFF"/>
              </a:solidFill>
              <a:sym typeface="Helvetica Light"/>
            </a:endParaRPr>
          </a:p>
        </p:txBody>
      </p:sp>
      <p:sp>
        <p:nvSpPr>
          <p:cNvPr id="24" name="TextBox 23"/>
          <p:cNvSpPr txBox="1"/>
          <p:nvPr/>
        </p:nvSpPr>
        <p:spPr>
          <a:xfrm>
            <a:off x="7047454" y="5640747"/>
            <a:ext cx="1265743" cy="3799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2000" dirty="0">
                <a:solidFill>
                  <a:srgbClr val="000000"/>
                </a:solidFill>
                <a:sym typeface="Helvetica Light"/>
              </a:rPr>
              <a:t>Alignment?</a:t>
            </a:r>
          </a:p>
        </p:txBody>
      </p:sp>
    </p:spTree>
    <p:extLst>
      <p:ext uri="{BB962C8B-B14F-4D97-AF65-F5344CB8AC3E}">
        <p14:creationId xmlns:p14="http://schemas.microsoft.com/office/powerpoint/2010/main" val="16044274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6419" y="-294169"/>
            <a:ext cx="7581279" cy="1126662"/>
          </a:xfrm>
        </p:spPr>
        <p:txBody>
          <a:bodyPr>
            <a:normAutofit/>
          </a:bodyPr>
          <a:lstStyle/>
          <a:p>
            <a:r>
              <a:rPr lang="en-US" sz="3100" dirty="0"/>
              <a:t>Shape Deformation</a:t>
            </a:r>
          </a:p>
        </p:txBody>
      </p:sp>
      <p:pic>
        <p:nvPicPr>
          <p:cNvPr id="5" name="Picture 4"/>
          <p:cNvPicPr>
            <a:picLocks noChangeAspect="1"/>
          </p:cNvPicPr>
          <p:nvPr/>
        </p:nvPicPr>
        <p:blipFill rotWithShape="1">
          <a:blip r:embed="rId3"/>
          <a:srcRect r="77572" b="51739"/>
          <a:stretch/>
        </p:blipFill>
        <p:spPr>
          <a:xfrm>
            <a:off x="1602136" y="2269751"/>
            <a:ext cx="1145135" cy="1903352"/>
          </a:xfrm>
          <a:prstGeom prst="rect">
            <a:avLst/>
          </a:prstGeom>
        </p:spPr>
      </p:pic>
      <p:pic>
        <p:nvPicPr>
          <p:cNvPr id="6" name="Picture 5"/>
          <p:cNvPicPr>
            <a:picLocks noChangeAspect="1"/>
          </p:cNvPicPr>
          <p:nvPr/>
        </p:nvPicPr>
        <p:blipFill rotWithShape="1">
          <a:blip r:embed="rId3"/>
          <a:srcRect l="27736" r="50864" b="51739"/>
          <a:stretch/>
        </p:blipFill>
        <p:spPr>
          <a:xfrm>
            <a:off x="2591568" y="1427148"/>
            <a:ext cx="1029992" cy="1794279"/>
          </a:xfrm>
          <a:prstGeom prst="rect">
            <a:avLst/>
          </a:prstGeom>
        </p:spPr>
      </p:pic>
      <p:pic>
        <p:nvPicPr>
          <p:cNvPr id="7" name="Picture 6"/>
          <p:cNvPicPr>
            <a:picLocks noChangeAspect="1"/>
          </p:cNvPicPr>
          <p:nvPr/>
        </p:nvPicPr>
        <p:blipFill rotWithShape="1">
          <a:blip r:embed="rId3"/>
          <a:srcRect l="48354" r="27572" b="51739"/>
          <a:stretch/>
        </p:blipFill>
        <p:spPr>
          <a:xfrm>
            <a:off x="681926" y="1427148"/>
            <a:ext cx="1088303" cy="1685206"/>
          </a:xfrm>
          <a:prstGeom prst="rect">
            <a:avLst/>
          </a:prstGeom>
        </p:spPr>
      </p:pic>
      <p:pic>
        <p:nvPicPr>
          <p:cNvPr id="8" name="Picture 7"/>
          <p:cNvPicPr>
            <a:picLocks noChangeAspect="1"/>
          </p:cNvPicPr>
          <p:nvPr/>
        </p:nvPicPr>
        <p:blipFill rotWithShape="1">
          <a:blip r:embed="rId3"/>
          <a:srcRect l="70535" b="51739"/>
          <a:stretch/>
        </p:blipFill>
        <p:spPr>
          <a:xfrm>
            <a:off x="1497077" y="3971991"/>
            <a:ext cx="1504429" cy="1903352"/>
          </a:xfrm>
          <a:prstGeom prst="rect">
            <a:avLst/>
          </a:prstGeom>
        </p:spPr>
      </p:pic>
      <p:sp>
        <p:nvSpPr>
          <p:cNvPr id="9" name="Oval 8"/>
          <p:cNvSpPr/>
          <p:nvPr/>
        </p:nvSpPr>
        <p:spPr>
          <a:xfrm>
            <a:off x="325681" y="3280708"/>
            <a:ext cx="3866141" cy="469304"/>
          </a:xfrm>
          <a:prstGeom prst="ellipse">
            <a:avLst/>
          </a:prstGeom>
          <a:solidFill>
            <a:schemeClr val="accent6">
              <a:alpha val="8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ctr" defTabSz="410751" hangingPunct="0"/>
            <a:endParaRPr lang="en-US" sz="1700">
              <a:solidFill>
                <a:srgbClr val="FFFFFF"/>
              </a:solidFill>
              <a:sym typeface="Helvetica Light"/>
            </a:endParaRPr>
          </a:p>
        </p:txBody>
      </p:sp>
      <p:pic>
        <p:nvPicPr>
          <p:cNvPr id="11" name="Picture 10"/>
          <p:cNvPicPr>
            <a:picLocks noChangeAspect="1"/>
          </p:cNvPicPr>
          <p:nvPr/>
        </p:nvPicPr>
        <p:blipFill rotWithShape="1">
          <a:blip r:embed="rId3"/>
          <a:srcRect l="48894" t="49912" r="27855"/>
          <a:stretch/>
        </p:blipFill>
        <p:spPr>
          <a:xfrm>
            <a:off x="5904277" y="1246022"/>
            <a:ext cx="1187157" cy="1975404"/>
          </a:xfrm>
          <a:prstGeom prst="rect">
            <a:avLst/>
          </a:prstGeom>
        </p:spPr>
      </p:pic>
      <p:pic>
        <p:nvPicPr>
          <p:cNvPr id="12" name="Picture 11"/>
          <p:cNvPicPr>
            <a:picLocks noChangeAspect="1"/>
          </p:cNvPicPr>
          <p:nvPr/>
        </p:nvPicPr>
        <p:blipFill rotWithShape="1">
          <a:blip r:embed="rId3"/>
          <a:srcRect l="72176" t="49912"/>
          <a:stretch/>
        </p:blipFill>
        <p:spPr>
          <a:xfrm>
            <a:off x="6752871" y="4075704"/>
            <a:ext cx="1420655" cy="1975404"/>
          </a:xfrm>
          <a:prstGeom prst="rect">
            <a:avLst/>
          </a:prstGeom>
        </p:spPr>
      </p:pic>
      <p:pic>
        <p:nvPicPr>
          <p:cNvPr id="13" name="Picture 12"/>
          <p:cNvPicPr>
            <a:picLocks noChangeAspect="1"/>
          </p:cNvPicPr>
          <p:nvPr/>
        </p:nvPicPr>
        <p:blipFill rotWithShape="1">
          <a:blip r:embed="rId3"/>
          <a:srcRect l="24815" t="49912" r="50370"/>
          <a:stretch/>
        </p:blipFill>
        <p:spPr>
          <a:xfrm>
            <a:off x="7609640" y="1271543"/>
            <a:ext cx="1267008" cy="1975404"/>
          </a:xfrm>
          <a:prstGeom prst="rect">
            <a:avLst/>
          </a:prstGeom>
        </p:spPr>
      </p:pic>
      <p:sp>
        <p:nvSpPr>
          <p:cNvPr id="14" name="Oval 13"/>
          <p:cNvSpPr/>
          <p:nvPr/>
        </p:nvSpPr>
        <p:spPr>
          <a:xfrm>
            <a:off x="5431507" y="3183310"/>
            <a:ext cx="3866141" cy="469304"/>
          </a:xfrm>
          <a:prstGeom prst="ellipse">
            <a:avLst/>
          </a:prstGeom>
          <a:solidFill>
            <a:schemeClr val="accent6">
              <a:alpha val="8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7" tIns="35717" rIns="35717" bIns="35717" numCol="1" spcCol="26788" rtlCol="0" anchor="ctr">
            <a:spAutoFit/>
          </a:bodyPr>
          <a:lstStyle/>
          <a:p>
            <a:pPr algn="ctr" defTabSz="410751" hangingPunct="0"/>
            <a:endParaRPr lang="en-US" sz="1700">
              <a:solidFill>
                <a:srgbClr val="FFFFFF"/>
              </a:solidFill>
              <a:sym typeface="Helvetica Light"/>
            </a:endParaRPr>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t="49912" r="73663"/>
          <a:stretch/>
        </p:blipFill>
        <p:spPr>
          <a:xfrm>
            <a:off x="6828781" y="2385321"/>
            <a:ext cx="1344745" cy="1975404"/>
          </a:xfrm>
          <a:prstGeom prst="rect">
            <a:avLst/>
          </a:prstGeom>
        </p:spPr>
      </p:pic>
    </p:spTree>
    <p:extLst>
      <p:ext uri="{BB962C8B-B14F-4D97-AF65-F5344CB8AC3E}">
        <p14:creationId xmlns:p14="http://schemas.microsoft.com/office/powerpoint/2010/main" val="1277953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Content Placeholder 2"/>
          <p:cNvSpPr>
            <a:spLocks noGrp="1"/>
          </p:cNvSpPr>
          <p:nvPr>
            <p:ph idx="1"/>
          </p:nvPr>
        </p:nvSpPr>
        <p:spPr/>
        <p:txBody>
          <a:bodyPr/>
          <a:lstStyle/>
          <a:p>
            <a:pPr lvl="1" eaLnBrk="1" hangingPunct="1"/>
            <a:r>
              <a:rPr lang="en-US" dirty="0" smtClean="0">
                <a:latin typeface="Calibri" charset="0"/>
              </a:rPr>
              <a:t>Geodesic </a:t>
            </a:r>
            <a:r>
              <a:rPr lang="en-US" dirty="0">
                <a:latin typeface="Calibri" charset="0"/>
              </a:rPr>
              <a:t>distance between two random points</a:t>
            </a:r>
          </a:p>
          <a:p>
            <a:pPr lvl="1" eaLnBrk="1" hangingPunct="1"/>
            <a:r>
              <a:rPr lang="en-US" dirty="0">
                <a:latin typeface="Calibri" charset="0"/>
              </a:rPr>
              <a:t>Diffusion distance between two random points</a:t>
            </a:r>
          </a:p>
          <a:p>
            <a:pPr lvl="1" eaLnBrk="1" hangingPunct="1"/>
            <a:r>
              <a:rPr lang="en-US" dirty="0">
                <a:latin typeface="Calibri" charset="0"/>
              </a:rPr>
              <a:t>Distance between two feature vectors</a:t>
            </a:r>
          </a:p>
          <a:p>
            <a:pPr lvl="1" eaLnBrk="1" hangingPunct="1"/>
            <a:r>
              <a:rPr lang="en-US" dirty="0">
                <a:latin typeface="Calibri" charset="0"/>
              </a:rPr>
              <a:t>Dictionary coded shape descriptor </a:t>
            </a:r>
          </a:p>
        </p:txBody>
      </p:sp>
      <p:sp>
        <p:nvSpPr>
          <p:cNvPr id="31746" name="Title 1"/>
          <p:cNvSpPr txBox="1">
            <a:spLocks/>
          </p:cNvSpPr>
          <p:nvPr/>
        </p:nvSpPr>
        <p:spPr bwMode="auto">
          <a:xfrm>
            <a:off x="609600" y="4270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4400" dirty="0" smtClean="0"/>
              <a:t>Distance Distribution descriptor</a:t>
            </a:r>
            <a:endParaRPr lang="en-US" sz="4400" dirty="0"/>
          </a:p>
        </p:txBody>
      </p:sp>
    </p:spTree>
    <p:extLst>
      <p:ext uri="{BB962C8B-B14F-4D97-AF65-F5344CB8AC3E}">
        <p14:creationId xmlns:p14="http://schemas.microsoft.com/office/powerpoint/2010/main" val="290567698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762" y="144438"/>
            <a:ext cx="7804547" cy="1518047"/>
          </a:xfrm>
        </p:spPr>
        <p:txBody>
          <a:bodyPr>
            <a:normAutofit/>
          </a:bodyPr>
          <a:lstStyle/>
          <a:p>
            <a:r>
              <a:rPr lang="en-US" sz="3100" dirty="0"/>
              <a:t>Shape Structural Variation  </a:t>
            </a:r>
            <a:br>
              <a:rPr lang="en-US" sz="3100" dirty="0"/>
            </a:br>
            <a:endParaRPr lang="en-US" sz="3100" dirty="0"/>
          </a:p>
        </p:txBody>
      </p:sp>
      <p:grpSp>
        <p:nvGrpSpPr>
          <p:cNvPr id="10" name="Group 9"/>
          <p:cNvGrpSpPr/>
          <p:nvPr/>
        </p:nvGrpSpPr>
        <p:grpSpPr>
          <a:xfrm>
            <a:off x="1025822" y="2077065"/>
            <a:ext cx="7077000" cy="3339372"/>
            <a:chOff x="1927467" y="2862736"/>
            <a:chExt cx="10065067" cy="4749328"/>
          </a:xfrm>
        </p:grpSpPr>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642" y="2862736"/>
              <a:ext cx="1833719" cy="2383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832" y="3080950"/>
              <a:ext cx="1439307" cy="2074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1793" y="3451376"/>
              <a:ext cx="1188249" cy="1335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98270" y="2946029"/>
              <a:ext cx="655584" cy="161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7139" y="5627065"/>
              <a:ext cx="2041218" cy="198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9" name="Oval 8"/>
            <p:cNvSpPr/>
            <p:nvPr/>
          </p:nvSpPr>
          <p:spPr>
            <a:xfrm>
              <a:off x="1927467" y="4446192"/>
              <a:ext cx="10065067" cy="728373"/>
            </a:xfrm>
            <a:prstGeom prst="ellipse">
              <a:avLst/>
            </a:prstGeom>
            <a:solidFill>
              <a:schemeClr val="accent6">
                <a:alpha val="8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410751" hangingPunct="0"/>
              <a:endParaRPr lang="en-US" sz="1700">
                <a:solidFill>
                  <a:srgbClr val="FFFFFF"/>
                </a:solidFill>
                <a:sym typeface="Helvetica Light"/>
              </a:endParaRPr>
            </a:p>
          </p:txBody>
        </p:sp>
      </p:grpSp>
    </p:spTree>
    <p:extLst>
      <p:ext uri="{BB962C8B-B14F-4D97-AF65-F5344CB8AC3E}">
        <p14:creationId xmlns:p14="http://schemas.microsoft.com/office/powerpoint/2010/main" val="9052210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dirty="0" smtClean="0">
                <a:solidFill>
                  <a:schemeClr val="tx1"/>
                </a:solidFill>
              </a:rPr>
              <a:t>Background &amp; 3D shape description</a:t>
            </a:r>
          </a:p>
          <a:p>
            <a:r>
              <a:rPr lang="en-US" dirty="0" smtClean="0"/>
              <a:t>Selected existing 3D shape description</a:t>
            </a:r>
          </a:p>
          <a:p>
            <a:r>
              <a:rPr lang="en-US" dirty="0" smtClean="0"/>
              <a:t>Challenges </a:t>
            </a:r>
            <a:r>
              <a:rPr lang="en-US" dirty="0"/>
              <a:t>in 3D shape </a:t>
            </a:r>
            <a:r>
              <a:rPr lang="en-US" dirty="0" smtClean="0"/>
              <a:t>description</a:t>
            </a:r>
            <a:endParaRPr lang="en-US" dirty="0"/>
          </a:p>
          <a:p>
            <a:r>
              <a:rPr lang="en-US" i="1" dirty="0" smtClean="0">
                <a:solidFill>
                  <a:srgbClr val="FF0000"/>
                </a:solidFill>
              </a:rPr>
              <a:t>Learn a 3D Shape Description</a:t>
            </a:r>
          </a:p>
          <a:p>
            <a:r>
              <a:rPr lang="en-US" dirty="0"/>
              <a:t>Application: 3D Shape </a:t>
            </a:r>
            <a:r>
              <a:rPr lang="en-US" dirty="0" smtClean="0"/>
              <a:t>Retrieval</a:t>
            </a:r>
            <a:endParaRPr lang="en-US" dirty="0"/>
          </a:p>
        </p:txBody>
      </p:sp>
    </p:spTree>
    <p:extLst>
      <p:ext uri="{BB962C8B-B14F-4D97-AF65-F5344CB8AC3E}">
        <p14:creationId xmlns:p14="http://schemas.microsoft.com/office/powerpoint/2010/main" val="18789891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100" dirty="0"/>
              <a:t>Learn a 3D shape description </a:t>
            </a:r>
          </a:p>
        </p:txBody>
      </p:sp>
      <p:sp>
        <p:nvSpPr>
          <p:cNvPr id="3" name="Text Placeholder 2"/>
          <p:cNvSpPr>
            <a:spLocks noGrp="1"/>
          </p:cNvSpPr>
          <p:nvPr>
            <p:ph type="body" idx="1"/>
          </p:nvPr>
        </p:nvSpPr>
        <p:spPr>
          <a:xfrm>
            <a:off x="669727" y="1504890"/>
            <a:ext cx="7804547" cy="4420195"/>
          </a:xfrm>
        </p:spPr>
        <p:txBody>
          <a:bodyPr/>
          <a:lstStyle/>
          <a:p>
            <a:r>
              <a:rPr lang="en-US" dirty="0" smtClean="0"/>
              <a:t>A better hand-craft shape description</a:t>
            </a:r>
          </a:p>
          <a:p>
            <a:r>
              <a:rPr lang="en-US" dirty="0" smtClean="0"/>
              <a:t>Learned shape description from hand-crafted description </a:t>
            </a:r>
          </a:p>
          <a:p>
            <a:endParaRPr lang="en-US" dirty="0"/>
          </a:p>
        </p:txBody>
      </p:sp>
    </p:spTree>
    <p:extLst>
      <p:ext uri="{BB962C8B-B14F-4D97-AF65-F5344CB8AC3E}">
        <p14:creationId xmlns:p14="http://schemas.microsoft.com/office/powerpoint/2010/main" val="12861923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2214183"/>
            <a:ext cx="7804547" cy="1518047"/>
          </a:xfrm>
        </p:spPr>
        <p:txBody>
          <a:bodyPr>
            <a:normAutofit/>
          </a:bodyPr>
          <a:lstStyle/>
          <a:p>
            <a:r>
              <a:rPr lang="en-US" sz="3400" dirty="0"/>
              <a:t>A better hand-craft shape description: Heat Shape Descriptor (</a:t>
            </a:r>
            <a:r>
              <a:rPr lang="en-US" sz="3400" dirty="0" err="1"/>
              <a:t>HeatSD</a:t>
            </a:r>
            <a:r>
              <a:rPr lang="en-US" sz="3400" dirty="0"/>
              <a:t>)</a:t>
            </a:r>
          </a:p>
        </p:txBody>
      </p:sp>
      <p:sp>
        <p:nvSpPr>
          <p:cNvPr id="4" name="TextBox 3"/>
          <p:cNvSpPr txBox="1"/>
          <p:nvPr/>
        </p:nvSpPr>
        <p:spPr>
          <a:xfrm>
            <a:off x="777432" y="2616381"/>
            <a:ext cx="72135"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endParaRPr lang="en-US" sz="2500" dirty="0">
              <a:solidFill>
                <a:srgbClr val="000000"/>
              </a:solidFill>
              <a:sym typeface="Helvetica Light"/>
            </a:endParaRPr>
          </a:p>
        </p:txBody>
      </p:sp>
    </p:spTree>
    <p:extLst>
      <p:ext uri="{BB962C8B-B14F-4D97-AF65-F5344CB8AC3E}">
        <p14:creationId xmlns:p14="http://schemas.microsoft.com/office/powerpoint/2010/main" val="31305588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74379" y="405825"/>
            <a:ext cx="2485873" cy="569383"/>
          </a:xfrm>
          <a:prstGeom prst="rect">
            <a:avLst/>
          </a:prstGeom>
          <a:noFill/>
        </p:spPr>
        <p:txBody>
          <a:bodyPr wrap="none" lIns="91435" tIns="45718" rIns="91435" bIns="45718" rtlCol="0">
            <a:spAutoFit/>
          </a:bodyPr>
          <a:lstStyle/>
          <a:p>
            <a:r>
              <a:rPr lang="en-US" altLang="zh-CN" sz="3100" dirty="0"/>
              <a:t>Heat Equation</a:t>
            </a:r>
            <a:endParaRPr lang="zh-CN" altLang="en-US" sz="3100" dirty="0"/>
          </a:p>
        </p:txBody>
      </p:sp>
      <p:sp>
        <p:nvSpPr>
          <p:cNvPr id="2" name="TextBox 1"/>
          <p:cNvSpPr txBox="1"/>
          <p:nvPr/>
        </p:nvSpPr>
        <p:spPr>
          <a:xfrm>
            <a:off x="65554" y="995889"/>
            <a:ext cx="8751345" cy="646327"/>
          </a:xfrm>
          <a:prstGeom prst="rect">
            <a:avLst/>
          </a:prstGeom>
          <a:noFill/>
        </p:spPr>
        <p:txBody>
          <a:bodyPr wrap="square" lIns="91435" tIns="45718" rIns="91435" bIns="45718" rtlCol="0">
            <a:spAutoFit/>
          </a:bodyPr>
          <a:lstStyle/>
          <a:p>
            <a:endParaRPr lang="en-US" altLang="zh-CN" dirty="0"/>
          </a:p>
          <a:p>
            <a:pPr algn="just"/>
            <a:r>
              <a:rPr lang="en-US" altLang="zh-CN" dirty="0"/>
              <a:t>The heat flow across the </a:t>
            </a:r>
            <a:r>
              <a:rPr lang="en-US" altLang="zh-CN" dirty="0" smtClean="0"/>
              <a:t>graph is </a:t>
            </a:r>
            <a:r>
              <a:rPr lang="en-US" altLang="zh-CN" dirty="0"/>
              <a:t>governed by the </a:t>
            </a:r>
            <a:r>
              <a:rPr lang="en-US" altLang="zh-CN" dirty="0" smtClean="0"/>
              <a:t>heat equation:</a:t>
            </a:r>
          </a:p>
        </p:txBody>
      </p:sp>
      <mc:AlternateContent xmlns:mc="http://schemas.openxmlformats.org/markup-compatibility/2006" xmlns:a14="http://schemas.microsoft.com/office/drawing/2010/main">
        <mc:Choice Requires="a14">
          <p:sp>
            <p:nvSpPr>
              <p:cNvPr id="6" name="TextBox 5"/>
              <p:cNvSpPr txBox="1"/>
              <p:nvPr/>
            </p:nvSpPr>
            <p:spPr>
              <a:xfrm>
                <a:off x="2910146" y="2593605"/>
                <a:ext cx="184656" cy="523216"/>
              </a:xfrm>
              <a:prstGeom prst="rect">
                <a:avLst/>
              </a:prstGeom>
              <a:noFill/>
            </p:spPr>
            <p:txBody>
              <a:bodyPr wrap="none" lIns="91435" tIns="45718" rIns="91435" bIns="45718" rtlCol="0">
                <a:spAutoFit/>
              </a:bodyPr>
              <a:lstStyle/>
              <a:p>
                <a:endParaRPr lang="zh-CN" alt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2819400" y="2593604"/>
                <a:ext cx="3408369" cy="913007"/>
              </a:xfrm>
              <a:prstGeom prst="rect">
                <a:avLst/>
              </a:prstGeom>
              <a:blipFill rotWithShape="1">
                <a:blip r:embed="rId5" cstate="print"/>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5554" y="3376802"/>
                <a:ext cx="8895908" cy="646327"/>
              </a:xfrm>
              <a:prstGeom prst="rect">
                <a:avLst/>
              </a:prstGeom>
            </p:spPr>
            <p:txBody>
              <a:bodyPr wrap="square" lIns="91435" tIns="45718" rIns="91435" bIns="45718">
                <a:spAutoFit/>
              </a:bodyPr>
              <a:lstStyle/>
              <a:p>
                <a:pPr algn="just"/>
                <a:r>
                  <a:rPr lang="en-US" altLang="zh-CN" dirty="0" smtClean="0"/>
                  <a:t>Where  is a function reflecting the heat distribution evolved with the time ,</a:t>
                </a:r>
                <a:r>
                  <a:rPr lang="en-US" altLang="zh-CN" dirty="0"/>
                  <a:t> </a:t>
                </a:r>
                <a:r>
                  <a:rPr lang="en-US" altLang="zh-CN" dirty="0" smtClean="0"/>
                  <a:t> denotes a node </a:t>
                </a:r>
                <a:r>
                  <a:rPr lang="en-US" altLang="zh-CN" dirty="0"/>
                  <a:t>of </a:t>
                </a:r>
                <a:r>
                  <a:rPr lang="en-US" altLang="zh-CN" dirty="0" smtClean="0"/>
                  <a:t>the graph and  denotes the Laplacian operator</a:t>
                </a:r>
                <a:endParaRPr lang="en-US" altLang="zh-CN" dirty="0"/>
              </a:p>
            </p:txBody>
          </p:sp>
        </mc:Choice>
        <mc:Fallback xmlns="">
          <p:sp>
            <p:nvSpPr>
              <p:cNvPr id="7" name="Rectangle 6"/>
              <p:cNvSpPr>
                <a:spLocks noRot="1" noChangeAspect="1" noMove="1" noResize="1" noEditPoints="1" noAdjustHandles="1" noChangeArrowheads="1" noChangeShapeType="1" noTextEdit="1"/>
              </p:cNvSpPr>
              <p:nvPr/>
            </p:nvSpPr>
            <p:spPr>
              <a:xfrm>
                <a:off x="93232" y="4802563"/>
                <a:ext cx="12651958" cy="1793310"/>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00634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28800" y="1700212"/>
            <a:ext cx="9166144" cy="5995988"/>
          </a:xfrm>
          <a:prstGeom prst="rect">
            <a:avLst/>
          </a:prstGeom>
        </p:spPr>
      </p:pic>
      <p:sp>
        <p:nvSpPr>
          <p:cNvPr id="6" name="TextBox 5"/>
          <p:cNvSpPr txBox="1"/>
          <p:nvPr/>
        </p:nvSpPr>
        <p:spPr>
          <a:xfrm>
            <a:off x="2861196" y="371474"/>
            <a:ext cx="3805846" cy="569383"/>
          </a:xfrm>
          <a:prstGeom prst="rect">
            <a:avLst/>
          </a:prstGeom>
          <a:noFill/>
        </p:spPr>
        <p:txBody>
          <a:bodyPr wrap="none" lIns="91435" tIns="45718" rIns="91435" bIns="45718" rtlCol="0">
            <a:spAutoFit/>
          </a:bodyPr>
          <a:lstStyle/>
          <a:p>
            <a:pPr algn="ctr"/>
            <a:r>
              <a:rPr lang="en-US" altLang="zh-CN" sz="3100" dirty="0"/>
              <a:t>Heat Diffusion Process</a:t>
            </a:r>
            <a:endParaRPr lang="zh-CN" altLang="en-US" sz="3100" dirty="0"/>
          </a:p>
        </p:txBody>
      </p:sp>
      <p:pic>
        <p:nvPicPr>
          <p:cNvPr id="7" name="Picture 2" descr="C:\Users\ZhengAndYi\Documents\My Dropbox\code\drawnetwork\node_34_100.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41" t="17640" r="16144" b="18896"/>
          <a:stretch/>
        </p:blipFill>
        <p:spPr bwMode="auto">
          <a:xfrm rot="2839446">
            <a:off x="-863641" y="3165369"/>
            <a:ext cx="4428769" cy="3228607"/>
          </a:xfrm>
          <a:prstGeom prst="rect">
            <a:avLst/>
          </a:prstGeom>
          <a:noFill/>
        </p:spPr>
      </p:pic>
      <p:sp>
        <p:nvSpPr>
          <p:cNvPr id="8" name="TextBox 7"/>
          <p:cNvSpPr txBox="1"/>
          <p:nvPr/>
        </p:nvSpPr>
        <p:spPr>
          <a:xfrm>
            <a:off x="0" y="1266376"/>
            <a:ext cx="9144000" cy="923326"/>
          </a:xfrm>
          <a:prstGeom prst="rect">
            <a:avLst/>
          </a:prstGeom>
          <a:noFill/>
        </p:spPr>
        <p:txBody>
          <a:bodyPr wrap="square" lIns="91435" tIns="45718" rIns="91435" bIns="45718" rtlCol="0">
            <a:spAutoFit/>
          </a:bodyPr>
          <a:lstStyle/>
          <a:p>
            <a:pPr marL="285736" indent="-285736">
              <a:buFont typeface="Arial" pitchFamily="34" charset="0"/>
              <a:buChar char="•"/>
            </a:pPr>
            <a:r>
              <a:rPr lang="en-US" dirty="0" smtClean="0"/>
              <a:t>Heat diffusion is controlled by how well data points are connected to each other.</a:t>
            </a:r>
            <a:endParaRPr lang="en-US" dirty="0"/>
          </a:p>
          <a:p>
            <a:pPr marL="285736" indent="-285736">
              <a:buFont typeface="Arial" pitchFamily="34" charset="0"/>
              <a:buChar char="•"/>
            </a:pPr>
            <a:endParaRPr lang="en-US" dirty="0" smtClean="0"/>
          </a:p>
          <a:p>
            <a:pPr marL="285736" indent="-285736">
              <a:buFont typeface="Arial" pitchFamily="34" charset="0"/>
              <a:buChar char="•"/>
            </a:pPr>
            <a:endParaRPr lang="en-US" dirty="0" smtClean="0"/>
          </a:p>
        </p:txBody>
      </p:sp>
      <p:sp>
        <p:nvSpPr>
          <p:cNvPr id="3" name="TextBox 2"/>
          <p:cNvSpPr txBox="1"/>
          <p:nvPr/>
        </p:nvSpPr>
        <p:spPr>
          <a:xfrm>
            <a:off x="1719416" y="2743200"/>
            <a:ext cx="1325405" cy="369328"/>
          </a:xfrm>
          <a:prstGeom prst="rect">
            <a:avLst/>
          </a:prstGeom>
          <a:noFill/>
        </p:spPr>
        <p:txBody>
          <a:bodyPr wrap="none" lIns="91435" tIns="45718" rIns="91435" bIns="45718" rtlCol="0">
            <a:spAutoFit/>
          </a:bodyPr>
          <a:lstStyle/>
          <a:p>
            <a:r>
              <a:rPr lang="en-US" dirty="0" smtClean="0"/>
              <a:t>Heat Source</a:t>
            </a:r>
            <a:endParaRPr lang="en-US" dirty="0"/>
          </a:p>
        </p:txBody>
      </p:sp>
      <p:cxnSp>
        <p:nvCxnSpPr>
          <p:cNvPr id="5" name="Straight Arrow Connector 4"/>
          <p:cNvCxnSpPr>
            <a:stCxn id="3" idx="2"/>
          </p:cNvCxnSpPr>
          <p:nvPr/>
        </p:nvCxnSpPr>
        <p:spPr>
          <a:xfrm flipH="1">
            <a:off x="1600202" y="3112528"/>
            <a:ext cx="781917" cy="69747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7310827" y="1816470"/>
            <a:ext cx="1325405" cy="369328"/>
          </a:xfrm>
          <a:prstGeom prst="rect">
            <a:avLst/>
          </a:prstGeom>
          <a:noFill/>
        </p:spPr>
        <p:txBody>
          <a:bodyPr wrap="none" lIns="91435" tIns="45718" rIns="91435" bIns="45718" rtlCol="0">
            <a:spAutoFit/>
          </a:bodyPr>
          <a:lstStyle/>
          <a:p>
            <a:r>
              <a:rPr lang="en-US" dirty="0" smtClean="0"/>
              <a:t>Heat Source</a:t>
            </a:r>
            <a:endParaRPr lang="en-US" dirty="0"/>
          </a:p>
        </p:txBody>
      </p:sp>
      <p:cxnSp>
        <p:nvCxnSpPr>
          <p:cNvPr id="10" name="Straight Arrow Connector 9"/>
          <p:cNvCxnSpPr/>
          <p:nvPr/>
        </p:nvCxnSpPr>
        <p:spPr>
          <a:xfrm flipH="1">
            <a:off x="6477000" y="2242066"/>
            <a:ext cx="1828239" cy="3487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ustDataLst>
      <p:tags r:id="rId1"/>
    </p:custDataLst>
    <p:extLst>
      <p:ext uri="{BB962C8B-B14F-4D97-AF65-F5344CB8AC3E}">
        <p14:creationId xmlns:p14="http://schemas.microsoft.com/office/powerpoint/2010/main" val="3345944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122" y="0"/>
            <a:ext cx="8420576" cy="6157496"/>
          </a:xfrm>
          <a:prstGeom prst="rect">
            <a:avLst/>
          </a:prstGeom>
        </p:spPr>
      </p:pic>
    </p:spTree>
    <p:extLst>
      <p:ext uri="{BB962C8B-B14F-4D97-AF65-F5344CB8AC3E}">
        <p14:creationId xmlns:p14="http://schemas.microsoft.com/office/powerpoint/2010/main" val="122430543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939" y="1587500"/>
            <a:ext cx="9161462"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TextBox 1"/>
          <p:cNvSpPr txBox="1">
            <a:spLocks noChangeArrowheads="1"/>
          </p:cNvSpPr>
          <p:nvPr/>
        </p:nvSpPr>
        <p:spPr bwMode="auto">
          <a:xfrm>
            <a:off x="1701653" y="0"/>
            <a:ext cx="7013574"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r>
              <a:rPr lang="en-US" altLang="zh-CN" sz="3100" dirty="0">
                <a:latin typeface="+mn-lt"/>
              </a:rPr>
              <a:t>Temperature Distribution (TD) Description</a:t>
            </a:r>
            <a:endParaRPr lang="zh-CN" altLang="en-US" sz="3100" dirty="0">
              <a:latin typeface="+mn-lt"/>
            </a:endParaRPr>
          </a:p>
        </p:txBody>
      </p:sp>
      <p:sp>
        <p:nvSpPr>
          <p:cNvPr id="14340" name="TextBox 3"/>
          <p:cNvSpPr txBox="1">
            <a:spLocks noChangeArrowheads="1"/>
          </p:cNvSpPr>
          <p:nvPr/>
        </p:nvSpPr>
        <p:spPr bwMode="auto">
          <a:xfrm>
            <a:off x="1600200" y="5405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chemeClr val="bg1">
                    <a:lumMod val="65000"/>
                  </a:schemeClr>
                </a:solidFill>
              </a:rPr>
              <a:t>1</a:t>
            </a:r>
          </a:p>
        </p:txBody>
      </p:sp>
      <p:sp>
        <p:nvSpPr>
          <p:cNvPr id="14341" name="TextBox 4"/>
          <p:cNvSpPr txBox="1">
            <a:spLocks noChangeArrowheads="1"/>
          </p:cNvSpPr>
          <p:nvPr/>
        </p:nvSpPr>
        <p:spPr bwMode="auto">
          <a:xfrm>
            <a:off x="4106863" y="5405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dirty="0">
                <a:solidFill>
                  <a:srgbClr val="7F7F7F"/>
                </a:solidFill>
              </a:rPr>
              <a:t>2</a:t>
            </a:r>
          </a:p>
        </p:txBody>
      </p:sp>
      <p:sp>
        <p:nvSpPr>
          <p:cNvPr id="14342" name="TextBox 5"/>
          <p:cNvSpPr txBox="1">
            <a:spLocks noChangeArrowheads="1"/>
          </p:cNvSpPr>
          <p:nvPr/>
        </p:nvSpPr>
        <p:spPr bwMode="auto">
          <a:xfrm>
            <a:off x="6557963" y="5405438"/>
            <a:ext cx="35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b="1">
                <a:solidFill>
                  <a:srgbClr val="7F7F7F"/>
                </a:solidFill>
              </a:rPr>
              <a:t>3</a:t>
            </a:r>
          </a:p>
        </p:txBody>
      </p:sp>
      <p:sp>
        <p:nvSpPr>
          <p:cNvPr id="3" name="TextBox 2"/>
          <p:cNvSpPr txBox="1"/>
          <p:nvPr/>
        </p:nvSpPr>
        <p:spPr>
          <a:xfrm>
            <a:off x="7641520" y="623630"/>
            <a:ext cx="1416907"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dirty="0"/>
              <a:t>Fang, </a:t>
            </a:r>
            <a:r>
              <a:rPr lang="en-US" sz="1700" dirty="0" err="1"/>
              <a:t>etc</a:t>
            </a:r>
            <a:r>
              <a:rPr lang="en-US" sz="1700" dirty="0"/>
              <a:t>, 2011</a:t>
            </a:r>
            <a:endParaRPr lang="en-US" sz="1700" dirty="0">
              <a:solidFill>
                <a:srgbClr val="000000"/>
              </a:solidFill>
              <a:sym typeface="Helvetica Light"/>
            </a:endParaRPr>
          </a:p>
        </p:txBody>
      </p:sp>
    </p:spTree>
    <p:extLst>
      <p:ext uri="{BB962C8B-B14F-4D97-AF65-F5344CB8AC3E}">
        <p14:creationId xmlns:p14="http://schemas.microsoft.com/office/powerpoint/2010/main" val="618611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
          <p:cNvSpPr>
            <a:spLocks noChangeArrowheads="1"/>
          </p:cNvSpPr>
          <p:nvPr/>
        </p:nvSpPr>
        <p:spPr bwMode="auto">
          <a:xfrm>
            <a:off x="1187594" y="88613"/>
            <a:ext cx="746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p>
            <a:r>
              <a:rPr lang="en-US" altLang="zh-CN" sz="3100" dirty="0"/>
              <a:t>Point temperature distribution</a:t>
            </a:r>
            <a:endParaRPr lang="zh-CN" altLang="en-US" sz="3100" dirty="0"/>
          </a:p>
        </p:txBody>
      </p:sp>
      <p:grpSp>
        <p:nvGrpSpPr>
          <p:cNvPr id="2" name="Group 1"/>
          <p:cNvGrpSpPr/>
          <p:nvPr/>
        </p:nvGrpSpPr>
        <p:grpSpPr>
          <a:xfrm>
            <a:off x="1981200" y="1447800"/>
            <a:ext cx="5822948" cy="4821700"/>
            <a:chOff x="0" y="317607"/>
            <a:chExt cx="8525378" cy="7059451"/>
          </a:xfrm>
        </p:grpSpPr>
        <p:pic>
          <p:nvPicPr>
            <p:cNvPr id="9" name="Picture 2" descr="C:\Users\yifang\Desktop\My Dropbox\horse0_595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14" t="2479" r="7256" b="2095"/>
            <a:stretch/>
          </p:blipFill>
          <p:spPr bwMode="auto">
            <a:xfrm>
              <a:off x="0" y="317607"/>
              <a:ext cx="4026279" cy="3383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yifang\Desktop\My Dropbox\horse0_6535.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61" t="5501" r="6546" b="3523"/>
            <a:stretch/>
          </p:blipFill>
          <p:spPr bwMode="auto">
            <a:xfrm>
              <a:off x="4419600" y="381745"/>
              <a:ext cx="4105778" cy="32704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C:\Users\yifang\Desktop\My Dropbox\horse7_6535.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456" t="6366" r="7149" b="4634"/>
            <a:stretch/>
          </p:blipFill>
          <p:spPr bwMode="auto">
            <a:xfrm>
              <a:off x="2002974" y="3643563"/>
              <a:ext cx="4653215" cy="3519237"/>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6019800" y="1369893"/>
              <a:ext cx="89095" cy="8909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3" name="Oval 12"/>
            <p:cNvSpPr/>
            <p:nvPr/>
          </p:nvSpPr>
          <p:spPr>
            <a:xfrm>
              <a:off x="3949505" y="5027493"/>
              <a:ext cx="89095" cy="8909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4" name="Rectangle 13"/>
            <p:cNvSpPr/>
            <p:nvPr/>
          </p:nvSpPr>
          <p:spPr>
            <a:xfrm>
              <a:off x="4152339" y="2833689"/>
              <a:ext cx="608533" cy="379851"/>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Rectangle 14"/>
            <p:cNvSpPr/>
            <p:nvPr/>
          </p:nvSpPr>
          <p:spPr>
            <a:xfrm>
              <a:off x="4420667" y="6628842"/>
              <a:ext cx="608533" cy="379851"/>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Rectangle 16"/>
            <p:cNvSpPr/>
            <p:nvPr/>
          </p:nvSpPr>
          <p:spPr>
            <a:xfrm>
              <a:off x="4304738" y="3198693"/>
              <a:ext cx="608533" cy="379851"/>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TextBox 19"/>
            <p:cNvSpPr txBox="1"/>
            <p:nvPr/>
          </p:nvSpPr>
          <p:spPr>
            <a:xfrm>
              <a:off x="2141636" y="3503493"/>
              <a:ext cx="552004" cy="675924"/>
            </a:xfrm>
            <a:prstGeom prst="rect">
              <a:avLst/>
            </a:prstGeom>
            <a:noFill/>
          </p:spPr>
          <p:txBody>
            <a:bodyPr wrap="none" rtlCol="0">
              <a:spAutoFit/>
            </a:bodyPr>
            <a:lstStyle/>
            <a:p>
              <a:r>
                <a:rPr lang="en-US" altLang="zh-CN" sz="2400" b="1" dirty="0"/>
                <a:t>A</a:t>
              </a:r>
              <a:endParaRPr lang="zh-CN" altLang="en-US" sz="2400" b="1" dirty="0"/>
            </a:p>
          </p:txBody>
        </p:sp>
        <p:sp>
          <p:nvSpPr>
            <p:cNvPr id="21" name="TextBox 20"/>
            <p:cNvSpPr txBox="1"/>
            <p:nvPr/>
          </p:nvSpPr>
          <p:spPr>
            <a:xfrm>
              <a:off x="4366473" y="6701134"/>
              <a:ext cx="508879" cy="675924"/>
            </a:xfrm>
            <a:prstGeom prst="rect">
              <a:avLst/>
            </a:prstGeom>
            <a:noFill/>
          </p:spPr>
          <p:txBody>
            <a:bodyPr wrap="none" rtlCol="0">
              <a:spAutoFit/>
            </a:bodyPr>
            <a:lstStyle/>
            <a:p>
              <a:r>
                <a:rPr lang="en-US" altLang="zh-CN" sz="2400" b="1" dirty="0"/>
                <a:t>C</a:t>
              </a:r>
              <a:endParaRPr lang="zh-CN" altLang="en-US" sz="2400" b="1" dirty="0"/>
            </a:p>
          </p:txBody>
        </p:sp>
        <p:sp>
          <p:nvSpPr>
            <p:cNvPr id="22" name="TextBox 21"/>
            <p:cNvSpPr txBox="1"/>
            <p:nvPr/>
          </p:nvSpPr>
          <p:spPr>
            <a:xfrm>
              <a:off x="6623732" y="3503492"/>
              <a:ext cx="522960" cy="675924"/>
            </a:xfrm>
            <a:prstGeom prst="rect">
              <a:avLst/>
            </a:prstGeom>
            <a:noFill/>
          </p:spPr>
          <p:txBody>
            <a:bodyPr wrap="none" rtlCol="0">
              <a:spAutoFit/>
            </a:bodyPr>
            <a:lstStyle/>
            <a:p>
              <a:r>
                <a:rPr lang="en-US" altLang="zh-CN" sz="2400" b="1" dirty="0"/>
                <a:t>B</a:t>
              </a:r>
              <a:endParaRPr lang="zh-CN" altLang="en-US" sz="2400" b="1" dirty="0"/>
            </a:p>
          </p:txBody>
        </p:sp>
        <p:sp>
          <p:nvSpPr>
            <p:cNvPr id="23" name="Oval 22"/>
            <p:cNvSpPr/>
            <p:nvPr/>
          </p:nvSpPr>
          <p:spPr>
            <a:xfrm>
              <a:off x="2590800" y="1507779"/>
              <a:ext cx="89095" cy="89093"/>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5" name="Rectangle 24"/>
            <p:cNvSpPr/>
            <p:nvPr/>
          </p:nvSpPr>
          <p:spPr>
            <a:xfrm>
              <a:off x="2090840" y="6475293"/>
              <a:ext cx="608533" cy="576127"/>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3" name="Slide Number Placeholder 2"/>
          <p:cNvSpPr>
            <a:spLocks noGrp="1"/>
          </p:cNvSpPr>
          <p:nvPr>
            <p:ph type="sldNum" sz="quarter" idx="12"/>
          </p:nvPr>
        </p:nvSpPr>
        <p:spPr>
          <a:xfrm>
            <a:off x="4486348" y="6505278"/>
            <a:ext cx="162376" cy="266900"/>
          </a:xfrm>
        </p:spPr>
        <p:txBody>
          <a:bodyPr/>
          <a:lstStyle/>
          <a:p>
            <a:fld id="{56FCD932-E8AD-4ADC-BF12-6C037F3868DE}" type="slidenum">
              <a:rPr lang="zh-CN" altLang="en-US" smtClean="0"/>
              <a:pPr/>
              <a:t>78</a:t>
            </a:fld>
            <a:endParaRPr lang="en-US" altLang="zh-CN"/>
          </a:p>
        </p:txBody>
      </p:sp>
    </p:spTree>
    <p:extLst>
      <p:ext uri="{BB962C8B-B14F-4D97-AF65-F5344CB8AC3E}">
        <p14:creationId xmlns:p14="http://schemas.microsoft.com/office/powerpoint/2010/main" val="2579758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C:\Users\yifang\Desktop\My Dropbox\horse0_6535.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661" t="5501" r="6546" b="3523"/>
          <a:stretch/>
        </p:blipFill>
        <p:spPr bwMode="auto">
          <a:xfrm>
            <a:off x="4724400" y="1371601"/>
            <a:ext cx="2804302" cy="2233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yifang\Desktop\My Dropbox\horse0_5950.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8614" t="2479" r="7256" b="2095"/>
          <a:stretch/>
        </p:blipFill>
        <p:spPr bwMode="auto">
          <a:xfrm>
            <a:off x="3046770" y="3733800"/>
            <a:ext cx="2750003" cy="2310826"/>
          </a:xfrm>
          <a:prstGeom prst="rect">
            <a:avLst/>
          </a:prstGeom>
          <a:noFill/>
          <a:extLst>
            <a:ext uri="{909E8E84-426E-40dd-AFC4-6F175D3DCCD1}">
              <a14:hiddenFill xmlns:a14="http://schemas.microsoft.com/office/drawing/2010/main">
                <a:solidFill>
                  <a:srgbClr val="FFFFFF"/>
                </a:solidFill>
              </a14:hiddenFill>
            </a:ext>
          </a:extLst>
        </p:spPr>
      </p:pic>
      <p:sp>
        <p:nvSpPr>
          <p:cNvPr id="17410" name="Rectangle 1"/>
          <p:cNvSpPr>
            <a:spLocks noChangeArrowheads="1"/>
          </p:cNvSpPr>
          <p:nvPr/>
        </p:nvSpPr>
        <p:spPr bwMode="auto">
          <a:xfrm>
            <a:off x="1127255" y="177225"/>
            <a:ext cx="7467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spAutoFit/>
          </a:bodyPr>
          <a:lstStyle/>
          <a:p>
            <a:pPr algn="ctr"/>
            <a:r>
              <a:rPr lang="en-US" altLang="zh-CN" sz="3100" dirty="0"/>
              <a:t>Average temperature distribution</a:t>
            </a:r>
            <a:endParaRPr lang="zh-CN" altLang="en-US" sz="3100" dirty="0"/>
          </a:p>
        </p:txBody>
      </p:sp>
      <p:pic>
        <p:nvPicPr>
          <p:cNvPr id="17412"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 y="1592212"/>
            <a:ext cx="2891135" cy="3356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458431" y="1583949"/>
            <a:ext cx="2744788" cy="457200"/>
          </a:xfrm>
          <a:prstGeom prst="rightArrow">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rgbClr val="FFFFFF"/>
              </a:solidFill>
            </a:endParaRPr>
          </a:p>
        </p:txBody>
      </p:sp>
      <p:sp>
        <p:nvSpPr>
          <p:cNvPr id="17414" name="TextBox 6"/>
          <p:cNvSpPr txBox="1">
            <a:spLocks noChangeArrowheads="1"/>
          </p:cNvSpPr>
          <p:nvPr/>
        </p:nvSpPr>
        <p:spPr bwMode="auto">
          <a:xfrm>
            <a:off x="545370" y="1161661"/>
            <a:ext cx="1351780"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dirty="0">
                <a:latin typeface="+mn-lt"/>
              </a:rPr>
              <a:t>Average out</a:t>
            </a:r>
          </a:p>
        </p:txBody>
      </p:sp>
      <p:cxnSp>
        <p:nvCxnSpPr>
          <p:cNvPr id="9" name="Straight Arrow Connector 8"/>
          <p:cNvCxnSpPr>
            <a:endCxn id="13" idx="1"/>
          </p:cNvCxnSpPr>
          <p:nvPr/>
        </p:nvCxnSpPr>
        <p:spPr>
          <a:xfrm>
            <a:off x="2300515" y="1661887"/>
            <a:ext cx="3578045" cy="4066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7416" name="TextBox 7"/>
          <p:cNvSpPr txBox="1">
            <a:spLocks noChangeArrowheads="1"/>
          </p:cNvSpPr>
          <p:nvPr/>
        </p:nvSpPr>
        <p:spPr bwMode="auto">
          <a:xfrm>
            <a:off x="115553" y="4953000"/>
            <a:ext cx="2056963"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dirty="0">
                <a:latin typeface="+mn-lt"/>
              </a:rPr>
              <a:t>Heat Kernel  matrix</a:t>
            </a:r>
          </a:p>
        </p:txBody>
      </p:sp>
      <p:sp>
        <p:nvSpPr>
          <p:cNvPr id="13" name="Oval 12"/>
          <p:cNvSpPr/>
          <p:nvPr/>
        </p:nvSpPr>
        <p:spPr>
          <a:xfrm>
            <a:off x="5867400" y="2057400"/>
            <a:ext cx="76200" cy="76200"/>
          </a:xfrm>
          <a:prstGeom prst="ellipse">
            <a:avLst/>
          </a:prstGeom>
        </p:spPr>
        <p:style>
          <a:lnRef idx="0">
            <a:schemeClr val="accent2"/>
          </a:lnRef>
          <a:fillRef idx="3">
            <a:schemeClr val="accent2"/>
          </a:fillRef>
          <a:effectRef idx="3">
            <a:schemeClr val="accent2"/>
          </a:effectRef>
          <a:fontRef idx="minor">
            <a:schemeClr val="lt1"/>
          </a:fontRef>
        </p:style>
        <p:txBody>
          <a:bodyPr lIns="91435" tIns="45718" rIns="91435" bIns="45718" rtlCol="0" anchor="ctr"/>
          <a:lstStyle/>
          <a:p>
            <a:pPr algn="ctr"/>
            <a:endParaRPr lang="en-US"/>
          </a:p>
        </p:txBody>
      </p:sp>
      <p:sp>
        <p:nvSpPr>
          <p:cNvPr id="15" name="TextBox 14"/>
          <p:cNvSpPr txBox="1"/>
          <p:nvPr/>
        </p:nvSpPr>
        <p:spPr>
          <a:xfrm>
            <a:off x="4239083" y="4888468"/>
            <a:ext cx="1192423" cy="369328"/>
          </a:xfrm>
          <a:prstGeom prst="rect">
            <a:avLst/>
          </a:prstGeom>
          <a:noFill/>
        </p:spPr>
        <p:txBody>
          <a:bodyPr wrap="square" lIns="91435" tIns="45718" rIns="91435" bIns="45718" rtlCol="0">
            <a:spAutoFit/>
          </a:bodyPr>
          <a:lstStyle/>
          <a:p>
            <a:r>
              <a:rPr lang="en-US" altLang="zh-CN" b="1" dirty="0" smtClean="0"/>
              <a:t>0.0399</a:t>
            </a:r>
            <a:endParaRPr lang="zh-CN" altLang="en-US" b="1" dirty="0"/>
          </a:p>
        </p:txBody>
      </p:sp>
      <p:pic>
        <p:nvPicPr>
          <p:cNvPr id="17" name="Picture 5" descr="C:\Users\yifang\Desktop\My Dropbox\horse7_6535.png"/>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4456" t="6366" r="7149" b="4634"/>
          <a:stretch/>
        </p:blipFill>
        <p:spPr bwMode="auto">
          <a:xfrm>
            <a:off x="5965792" y="3581400"/>
            <a:ext cx="3178209" cy="24036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342737" y="2362200"/>
            <a:ext cx="831280" cy="369328"/>
          </a:xfrm>
          <a:prstGeom prst="rect">
            <a:avLst/>
          </a:prstGeom>
          <a:noFill/>
        </p:spPr>
        <p:txBody>
          <a:bodyPr wrap="none" lIns="91435" tIns="45718" rIns="91435" bIns="45718" rtlCol="0">
            <a:spAutoFit/>
          </a:bodyPr>
          <a:lstStyle/>
          <a:p>
            <a:r>
              <a:rPr lang="en-US" altLang="zh-CN" b="1" dirty="0" smtClean="0"/>
              <a:t>0.0961</a:t>
            </a:r>
            <a:endParaRPr lang="zh-CN" altLang="en-US" sz="2800" b="1" dirty="0"/>
          </a:p>
        </p:txBody>
      </p:sp>
      <p:sp>
        <p:nvSpPr>
          <p:cNvPr id="19" name="TextBox 18"/>
          <p:cNvSpPr txBox="1"/>
          <p:nvPr/>
        </p:nvSpPr>
        <p:spPr>
          <a:xfrm>
            <a:off x="6660328" y="4876800"/>
            <a:ext cx="831280" cy="369328"/>
          </a:xfrm>
          <a:prstGeom prst="rect">
            <a:avLst/>
          </a:prstGeom>
          <a:noFill/>
        </p:spPr>
        <p:txBody>
          <a:bodyPr wrap="none" lIns="91435" tIns="45718" rIns="91435" bIns="45718" rtlCol="0">
            <a:spAutoFit/>
          </a:bodyPr>
          <a:lstStyle/>
          <a:p>
            <a:r>
              <a:rPr lang="en-US" altLang="zh-CN" b="1" dirty="0" smtClean="0"/>
              <a:t>0.0983</a:t>
            </a:r>
            <a:endParaRPr lang="zh-CN" altLang="en-US" sz="2800" b="1" dirty="0"/>
          </a:p>
        </p:txBody>
      </p:sp>
      <p:sp>
        <p:nvSpPr>
          <p:cNvPr id="20" name="Oval 19"/>
          <p:cNvSpPr/>
          <p:nvPr/>
        </p:nvSpPr>
        <p:spPr>
          <a:xfrm>
            <a:off x="7261191" y="4542972"/>
            <a:ext cx="76200" cy="76200"/>
          </a:xfrm>
          <a:prstGeom prst="ellipse">
            <a:avLst/>
          </a:prstGeom>
        </p:spPr>
        <p:style>
          <a:lnRef idx="0">
            <a:schemeClr val="accent2"/>
          </a:lnRef>
          <a:fillRef idx="3">
            <a:schemeClr val="accent2"/>
          </a:fillRef>
          <a:effectRef idx="3">
            <a:schemeClr val="accent2"/>
          </a:effectRef>
          <a:fontRef idx="minor">
            <a:schemeClr val="lt1"/>
          </a:fontRef>
        </p:style>
        <p:txBody>
          <a:bodyPr lIns="91435" tIns="45718" rIns="91435" bIns="45718" rtlCol="0" anchor="ctr"/>
          <a:lstStyle/>
          <a:p>
            <a:pPr algn="ctr"/>
            <a:endParaRPr lang="en-US"/>
          </a:p>
        </p:txBody>
      </p:sp>
      <p:sp>
        <p:nvSpPr>
          <p:cNvPr id="21" name="Oval 20"/>
          <p:cNvSpPr/>
          <p:nvPr/>
        </p:nvSpPr>
        <p:spPr>
          <a:xfrm>
            <a:off x="4784855" y="4568371"/>
            <a:ext cx="76200" cy="76200"/>
          </a:xfrm>
          <a:prstGeom prst="ellipse">
            <a:avLst/>
          </a:prstGeom>
        </p:spPr>
        <p:style>
          <a:lnRef idx="0">
            <a:schemeClr val="accent2"/>
          </a:lnRef>
          <a:fillRef idx="3">
            <a:schemeClr val="accent2"/>
          </a:fillRef>
          <a:effectRef idx="3">
            <a:schemeClr val="accent2"/>
          </a:effectRef>
          <a:fontRef idx="minor">
            <a:schemeClr val="lt1"/>
          </a:fontRef>
        </p:style>
        <p:txBody>
          <a:bodyPr lIns="91435" tIns="45718" rIns="91435" bIns="45718" rtlCol="0" anchor="ctr"/>
          <a:lstStyle/>
          <a:p>
            <a:pPr algn="ctr"/>
            <a:endParaRPr lang="en-US"/>
          </a:p>
        </p:txBody>
      </p:sp>
      <p:sp>
        <p:nvSpPr>
          <p:cNvPr id="22" name="Rectangle 21"/>
          <p:cNvSpPr/>
          <p:nvPr/>
        </p:nvSpPr>
        <p:spPr>
          <a:xfrm>
            <a:off x="4267200" y="3124200"/>
            <a:ext cx="914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3" name="Rectangle 22"/>
          <p:cNvSpPr/>
          <p:nvPr/>
        </p:nvSpPr>
        <p:spPr>
          <a:xfrm>
            <a:off x="5965791" y="5562600"/>
            <a:ext cx="914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25" name="TextBox 24"/>
          <p:cNvSpPr txBox="1"/>
          <p:nvPr/>
        </p:nvSpPr>
        <p:spPr>
          <a:xfrm>
            <a:off x="6403033" y="3200401"/>
            <a:ext cx="377016" cy="461661"/>
          </a:xfrm>
          <a:prstGeom prst="rect">
            <a:avLst/>
          </a:prstGeom>
          <a:noFill/>
        </p:spPr>
        <p:txBody>
          <a:bodyPr wrap="none" lIns="91435" tIns="45718" rIns="91435" bIns="45718" rtlCol="0">
            <a:spAutoFit/>
          </a:bodyPr>
          <a:lstStyle/>
          <a:p>
            <a:r>
              <a:rPr lang="en-US" altLang="zh-CN" sz="2400" b="1" dirty="0"/>
              <a:t>A</a:t>
            </a:r>
            <a:endParaRPr lang="zh-CN" altLang="en-US" sz="2400" b="1" dirty="0"/>
          </a:p>
        </p:txBody>
      </p:sp>
      <p:sp>
        <p:nvSpPr>
          <p:cNvPr id="26" name="TextBox 25"/>
          <p:cNvSpPr txBox="1"/>
          <p:nvPr/>
        </p:nvSpPr>
        <p:spPr>
          <a:xfrm>
            <a:off x="7688301" y="5791200"/>
            <a:ext cx="347561" cy="461661"/>
          </a:xfrm>
          <a:prstGeom prst="rect">
            <a:avLst/>
          </a:prstGeom>
          <a:noFill/>
        </p:spPr>
        <p:txBody>
          <a:bodyPr wrap="none" lIns="91435" tIns="45718" rIns="91435" bIns="45718" rtlCol="0">
            <a:spAutoFit/>
          </a:bodyPr>
          <a:lstStyle/>
          <a:p>
            <a:r>
              <a:rPr lang="en-US" altLang="zh-CN" sz="2400" b="1" dirty="0"/>
              <a:t>C</a:t>
            </a:r>
            <a:endParaRPr lang="zh-CN" altLang="en-US" sz="2400" b="1" dirty="0"/>
          </a:p>
        </p:txBody>
      </p:sp>
      <p:sp>
        <p:nvSpPr>
          <p:cNvPr id="27" name="TextBox 26"/>
          <p:cNvSpPr txBox="1"/>
          <p:nvPr/>
        </p:nvSpPr>
        <p:spPr>
          <a:xfrm>
            <a:off x="4499615" y="5867401"/>
            <a:ext cx="357179" cy="461661"/>
          </a:xfrm>
          <a:prstGeom prst="rect">
            <a:avLst/>
          </a:prstGeom>
          <a:noFill/>
        </p:spPr>
        <p:txBody>
          <a:bodyPr wrap="none" lIns="91435" tIns="45718" rIns="91435" bIns="45718" rtlCol="0">
            <a:spAutoFit/>
          </a:bodyPr>
          <a:lstStyle/>
          <a:p>
            <a:r>
              <a:rPr lang="en-US" altLang="zh-CN" sz="2400" b="1" dirty="0"/>
              <a:t>B</a:t>
            </a:r>
            <a:endParaRPr lang="zh-CN" altLang="en-US" sz="2400" b="1" dirty="0"/>
          </a:p>
        </p:txBody>
      </p:sp>
    </p:spTree>
    <p:custDataLst>
      <p:tags r:id="rId1"/>
    </p:custDataLst>
    <p:extLst>
      <p:ext uri="{BB962C8B-B14F-4D97-AF65-F5344CB8AC3E}">
        <p14:creationId xmlns:p14="http://schemas.microsoft.com/office/powerpoint/2010/main" val="3456050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3700" y="366713"/>
            <a:ext cx="5514975"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eft-Right Arrow 5"/>
          <p:cNvSpPr/>
          <p:nvPr/>
        </p:nvSpPr>
        <p:spPr>
          <a:xfrm>
            <a:off x="2076450" y="1257300"/>
            <a:ext cx="838200"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7" name="Oval 6"/>
          <p:cNvSpPr/>
          <p:nvPr/>
        </p:nvSpPr>
        <p:spPr>
          <a:xfrm>
            <a:off x="8626475" y="1409700"/>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8" name="Oval 7"/>
          <p:cNvSpPr/>
          <p:nvPr/>
        </p:nvSpPr>
        <p:spPr>
          <a:xfrm>
            <a:off x="8804275" y="14097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9" name="Oval 8"/>
          <p:cNvSpPr/>
          <p:nvPr/>
        </p:nvSpPr>
        <p:spPr>
          <a:xfrm>
            <a:off x="8969375" y="14097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0" name="Oval 9"/>
          <p:cNvSpPr/>
          <p:nvPr/>
        </p:nvSpPr>
        <p:spPr>
          <a:xfrm>
            <a:off x="5578475" y="2374900"/>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1" name="Oval 10"/>
          <p:cNvSpPr/>
          <p:nvPr/>
        </p:nvSpPr>
        <p:spPr>
          <a:xfrm>
            <a:off x="5578475" y="2592388"/>
            <a:ext cx="112713" cy="112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2" name="Oval 11"/>
          <p:cNvSpPr/>
          <p:nvPr/>
        </p:nvSpPr>
        <p:spPr>
          <a:xfrm>
            <a:off x="5578475" y="2811463"/>
            <a:ext cx="112713"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cxnSp>
        <p:nvCxnSpPr>
          <p:cNvPr id="13" name="Straight Arrow Connector 12"/>
          <p:cNvCxnSpPr>
            <a:cxnSpLocks noChangeShapeType="1"/>
          </p:cNvCxnSpPr>
          <p:nvPr/>
        </p:nvCxnSpPr>
        <p:spPr bwMode="auto">
          <a:xfrm>
            <a:off x="1600200" y="6151563"/>
            <a:ext cx="5867400" cy="0"/>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cxnSp>
        <p:nvCxnSpPr>
          <p:cNvPr id="14" name="Straight Arrow Connector 13"/>
          <p:cNvCxnSpPr>
            <a:cxnSpLocks noChangeShapeType="1"/>
          </p:cNvCxnSpPr>
          <p:nvPr/>
        </p:nvCxnSpPr>
        <p:spPr bwMode="auto">
          <a:xfrm flipV="1">
            <a:off x="1600200" y="3563938"/>
            <a:ext cx="0" cy="2587625"/>
          </a:xfrm>
          <a:prstGeom prst="straightConnector1">
            <a:avLst/>
          </a:prstGeom>
          <a:noFill/>
          <a:ln w="38100">
            <a:solidFill>
              <a:schemeClr val="tx1"/>
            </a:solidFill>
            <a:round/>
            <a:headEnd/>
            <a:tailEnd type="triangle" w="med" len="med"/>
          </a:ln>
          <a:effectLst>
            <a:outerShdw blurRad="40000" dist="23000" dir="5400000" rotWithShape="0">
              <a:srgbClr val="000000">
                <a:alpha val="34999"/>
              </a:srgbClr>
            </a:outerShdw>
          </a:effectLst>
          <a:extLst>
            <a:ext uri="{909E8E84-426E-40dd-AFC4-6F175D3DCCD1}">
              <a14:hiddenFill xmlns:a14="http://schemas.microsoft.com/office/drawing/2010/main">
                <a:noFill/>
              </a14:hiddenFill>
            </a:ext>
          </a:extLst>
        </p:spPr>
      </p:cxnSp>
      <p:sp>
        <p:nvSpPr>
          <p:cNvPr id="15" name="Rectangle 14"/>
          <p:cNvSpPr/>
          <p:nvPr/>
        </p:nvSpPr>
        <p:spPr>
          <a:xfrm>
            <a:off x="3200400" y="4724400"/>
            <a:ext cx="304800" cy="1427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6" name="Rectangle 15"/>
          <p:cNvSpPr/>
          <p:nvPr/>
        </p:nvSpPr>
        <p:spPr>
          <a:xfrm>
            <a:off x="3505200" y="3962400"/>
            <a:ext cx="304800" cy="2189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35853" name="TextBox 16"/>
          <p:cNvSpPr txBox="1">
            <a:spLocks noChangeArrowheads="1"/>
          </p:cNvSpPr>
          <p:nvPr/>
        </p:nvSpPr>
        <p:spPr bwMode="auto">
          <a:xfrm rot="-5400000">
            <a:off x="83345" y="4545806"/>
            <a:ext cx="24241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t>Number of Points</a:t>
            </a:r>
          </a:p>
        </p:txBody>
      </p:sp>
      <p:cxnSp>
        <p:nvCxnSpPr>
          <p:cNvPr id="18" name="Straight Arrow Connector 17"/>
          <p:cNvCxnSpPr>
            <a:cxnSpLocks noChangeShapeType="1"/>
            <a:endCxn id="22" idx="0"/>
          </p:cNvCxnSpPr>
          <p:nvPr/>
        </p:nvCxnSpPr>
        <p:spPr bwMode="auto">
          <a:xfrm>
            <a:off x="4762500" y="1684338"/>
            <a:ext cx="641350" cy="2278062"/>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p:cNvCxnSpPr>
          <p:nvPr/>
        </p:nvCxnSpPr>
        <p:spPr bwMode="auto">
          <a:xfrm flipH="1">
            <a:off x="3346450" y="1676400"/>
            <a:ext cx="523875" cy="2971800"/>
          </a:xfrm>
          <a:prstGeom prst="straightConnector1">
            <a:avLst/>
          </a:prstGeom>
          <a:noFill/>
          <a:ln w="25400">
            <a:solidFill>
              <a:schemeClr val="accent2"/>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0" name="Rectangle 19"/>
          <p:cNvSpPr/>
          <p:nvPr/>
        </p:nvSpPr>
        <p:spPr>
          <a:xfrm>
            <a:off x="3816350" y="3563938"/>
            <a:ext cx="292100" cy="2587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1" name="Rectangle 20"/>
          <p:cNvSpPr/>
          <p:nvPr/>
        </p:nvSpPr>
        <p:spPr>
          <a:xfrm>
            <a:off x="4908550" y="4267200"/>
            <a:ext cx="306388" cy="1892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2" name="Rectangle 21"/>
          <p:cNvSpPr/>
          <p:nvPr/>
        </p:nvSpPr>
        <p:spPr>
          <a:xfrm>
            <a:off x="5251450" y="3962400"/>
            <a:ext cx="304800" cy="21828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3" name="Oval 22"/>
          <p:cNvSpPr/>
          <p:nvPr/>
        </p:nvSpPr>
        <p:spPr>
          <a:xfrm>
            <a:off x="5880100" y="5222875"/>
            <a:ext cx="111125" cy="11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4" name="Oval 23"/>
          <p:cNvSpPr/>
          <p:nvPr/>
        </p:nvSpPr>
        <p:spPr>
          <a:xfrm>
            <a:off x="6099175" y="52212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5" name="Oval 24"/>
          <p:cNvSpPr/>
          <p:nvPr/>
        </p:nvSpPr>
        <p:spPr>
          <a:xfrm>
            <a:off x="6289675" y="52228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6" name="Oval 25"/>
          <p:cNvSpPr/>
          <p:nvPr/>
        </p:nvSpPr>
        <p:spPr>
          <a:xfrm>
            <a:off x="4241800" y="5235575"/>
            <a:ext cx="111125" cy="1127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7" name="Oval 26"/>
          <p:cNvSpPr/>
          <p:nvPr/>
        </p:nvSpPr>
        <p:spPr>
          <a:xfrm>
            <a:off x="4460875" y="52339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8" name="Oval 27"/>
          <p:cNvSpPr/>
          <p:nvPr/>
        </p:nvSpPr>
        <p:spPr>
          <a:xfrm>
            <a:off x="4651375" y="52355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29" name="Oval 28"/>
          <p:cNvSpPr/>
          <p:nvPr/>
        </p:nvSpPr>
        <p:spPr>
          <a:xfrm>
            <a:off x="2374900" y="5260975"/>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30" name="Oval 29"/>
          <p:cNvSpPr/>
          <p:nvPr/>
        </p:nvSpPr>
        <p:spPr>
          <a:xfrm>
            <a:off x="2593975" y="5257800"/>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31" name="Oval 30"/>
          <p:cNvSpPr/>
          <p:nvPr/>
        </p:nvSpPr>
        <p:spPr>
          <a:xfrm>
            <a:off x="2784475" y="5259388"/>
            <a:ext cx="111125" cy="111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35868" name="TextBox 31"/>
          <p:cNvSpPr txBox="1">
            <a:spLocks noChangeArrowheads="1"/>
          </p:cNvSpPr>
          <p:nvPr/>
        </p:nvSpPr>
        <p:spPr bwMode="auto">
          <a:xfrm>
            <a:off x="3346450" y="6156325"/>
            <a:ext cx="2063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b="1"/>
              <a:t>Distance Value</a:t>
            </a:r>
          </a:p>
        </p:txBody>
      </p:sp>
      <p:pic>
        <p:nvPicPr>
          <p:cNvPr id="35869" name="Picture 3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150" y="728663"/>
            <a:ext cx="17875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2840038" y="1562100"/>
            <a:ext cx="5899150" cy="223838"/>
          </a:xfrm>
          <a:prstGeom prst="rect">
            <a:avLst/>
          </a:prstGeom>
          <a:solidFill>
            <a:srgbClr val="7030A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Tree>
    <p:extLst>
      <p:ext uri="{BB962C8B-B14F-4D97-AF65-F5344CB8AC3E}">
        <p14:creationId xmlns:p14="http://schemas.microsoft.com/office/powerpoint/2010/main" val="378164904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62563"/>
          <a:stretch>
            <a:fillRect/>
          </a:stretch>
        </p:blipFill>
        <p:spPr bwMode="auto">
          <a:xfrm>
            <a:off x="5638801" y="990600"/>
            <a:ext cx="2534841"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cstate="print">
            <a:clrChange>
              <a:clrFrom>
                <a:srgbClr val="52576E"/>
              </a:clrFrom>
              <a:clrTo>
                <a:srgbClr val="52576E">
                  <a:alpha val="0"/>
                </a:srgbClr>
              </a:clrTo>
            </a:clrChange>
          </a:blip>
          <a:srcRect/>
          <a:stretch>
            <a:fillRect/>
          </a:stretch>
        </p:blipFill>
        <p:spPr bwMode="auto">
          <a:xfrm>
            <a:off x="533400" y="1524000"/>
            <a:ext cx="2438400" cy="1998298"/>
          </a:xfrm>
          <a:prstGeom prst="rect">
            <a:avLst/>
          </a:prstGeom>
          <a:noFill/>
          <a:ln w="9525">
            <a:noFill/>
            <a:miter lim="800000"/>
            <a:headEnd/>
            <a:tailEnd/>
          </a:ln>
        </p:spPr>
      </p:pic>
      <p:sp>
        <p:nvSpPr>
          <p:cNvPr id="8" name="Right Arrow 7"/>
          <p:cNvSpPr/>
          <p:nvPr/>
        </p:nvSpPr>
        <p:spPr>
          <a:xfrm>
            <a:off x="3505200" y="2362200"/>
            <a:ext cx="1600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9" name="TextBox 8"/>
          <p:cNvSpPr txBox="1"/>
          <p:nvPr/>
        </p:nvSpPr>
        <p:spPr>
          <a:xfrm>
            <a:off x="1748971" y="152401"/>
            <a:ext cx="6096000" cy="1323435"/>
          </a:xfrm>
          <a:prstGeom prst="rect">
            <a:avLst/>
          </a:prstGeom>
          <a:noFill/>
        </p:spPr>
        <p:txBody>
          <a:bodyPr wrap="square" lIns="91435" tIns="45718" rIns="91435" bIns="45718" rtlCol="0">
            <a:spAutoFit/>
          </a:bodyPr>
          <a:lstStyle/>
          <a:p>
            <a:pPr algn="ctr"/>
            <a:r>
              <a:rPr lang="en-US" sz="3100" dirty="0">
                <a:cs typeface="Arial" pitchFamily="34" charset="0"/>
              </a:rPr>
              <a:t>Mapping the shape with a</a:t>
            </a:r>
            <a:r>
              <a:rPr lang="en-US" altLang="zh-CN" sz="3100" dirty="0">
                <a:cs typeface="Arial" pitchFamily="34" charset="0"/>
              </a:rPr>
              <a:t>verage temperature distribution</a:t>
            </a:r>
            <a:endParaRPr lang="zh-CN" altLang="en-US" sz="3100" dirty="0">
              <a:cs typeface="Arial" pitchFamily="34" charset="0"/>
            </a:endParaRPr>
          </a:p>
          <a:p>
            <a:endParaRPr lang="en-US" dirty="0"/>
          </a:p>
        </p:txBody>
      </p:sp>
      <p:pic>
        <p:nvPicPr>
          <p:cNvPr id="1028"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486400" y="3276600"/>
            <a:ext cx="3194447" cy="3291840"/>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clrChange>
              <a:clrFrom>
                <a:srgbClr val="52576E"/>
              </a:clrFrom>
              <a:clrTo>
                <a:srgbClr val="52576E">
                  <a:alpha val="0"/>
                </a:srgbClr>
              </a:clrTo>
            </a:clrChange>
          </a:blip>
          <a:srcRect/>
          <a:stretch>
            <a:fillRect/>
          </a:stretch>
        </p:blipFill>
        <p:spPr bwMode="auto">
          <a:xfrm>
            <a:off x="457201" y="3840480"/>
            <a:ext cx="2709103" cy="2103120"/>
          </a:xfrm>
          <a:prstGeom prst="rect">
            <a:avLst/>
          </a:prstGeom>
          <a:noFill/>
          <a:ln w="9525">
            <a:noFill/>
            <a:miter lim="800000"/>
            <a:headEnd/>
            <a:tailEnd/>
          </a:ln>
        </p:spPr>
      </p:pic>
      <p:sp>
        <p:nvSpPr>
          <p:cNvPr id="12" name="Right Arrow 11"/>
          <p:cNvSpPr/>
          <p:nvPr/>
        </p:nvSpPr>
        <p:spPr>
          <a:xfrm>
            <a:off x="3581400" y="4495800"/>
            <a:ext cx="16002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
        <p:nvSpPr>
          <p:cNvPr id="11" name="TextBox 10"/>
          <p:cNvSpPr txBox="1"/>
          <p:nvPr/>
        </p:nvSpPr>
        <p:spPr>
          <a:xfrm>
            <a:off x="5579767" y="6061002"/>
            <a:ext cx="1416907"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dirty="0"/>
              <a:t>Fang, </a:t>
            </a:r>
            <a:r>
              <a:rPr lang="en-US" sz="1700" dirty="0" err="1"/>
              <a:t>etc</a:t>
            </a:r>
            <a:r>
              <a:rPr lang="en-US" sz="1700"/>
              <a:t>, 2011</a:t>
            </a:r>
            <a:endParaRPr lang="en-US" sz="1700" dirty="0">
              <a:solidFill>
                <a:srgbClr val="000000"/>
              </a:solidFill>
              <a:sym typeface="Helvetica Light"/>
            </a:endParaRPr>
          </a:p>
        </p:txBody>
      </p:sp>
    </p:spTree>
    <p:extLst>
      <p:ext uri="{BB962C8B-B14F-4D97-AF65-F5344CB8AC3E}">
        <p14:creationId xmlns:p14="http://schemas.microsoft.com/office/powerpoint/2010/main" val="1689319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3"/>
          <p:cNvSpPr txBox="1">
            <a:spLocks noChangeArrowheads="1"/>
          </p:cNvSpPr>
          <p:nvPr/>
        </p:nvSpPr>
        <p:spPr bwMode="auto">
          <a:xfrm>
            <a:off x="2471057" y="405250"/>
            <a:ext cx="495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100" dirty="0">
                <a:latin typeface="+mn-lt"/>
              </a:rPr>
              <a:t>Build the TD descriptor</a:t>
            </a:r>
          </a:p>
        </p:txBody>
      </p:sp>
      <p:pic>
        <p:nvPicPr>
          <p:cNvPr id="1945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62563"/>
          <a:stretch>
            <a:fillRect/>
          </a:stretch>
        </p:blipFill>
        <p:spPr bwMode="auto">
          <a:xfrm>
            <a:off x="85726" y="1828800"/>
            <a:ext cx="258127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41379"/>
          <a:stretch>
            <a:fillRect/>
          </a:stretch>
        </p:blipFill>
        <p:spPr bwMode="auto">
          <a:xfrm>
            <a:off x="4752975" y="1815989"/>
            <a:ext cx="4057650" cy="270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p:nvPr/>
        </p:nvSpPr>
        <p:spPr>
          <a:xfrm>
            <a:off x="2590800" y="3276600"/>
            <a:ext cx="1524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rgbClr val="FFFFFF"/>
              </a:solidFill>
            </a:endParaRPr>
          </a:p>
        </p:txBody>
      </p:sp>
      <p:sp>
        <p:nvSpPr>
          <p:cNvPr id="19462" name="TextBox 5"/>
          <p:cNvSpPr txBox="1">
            <a:spLocks noChangeArrowheads="1"/>
          </p:cNvSpPr>
          <p:nvPr/>
        </p:nvSpPr>
        <p:spPr bwMode="auto">
          <a:xfrm>
            <a:off x="1261276" y="4876800"/>
            <a:ext cx="351368"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a:t>A</a:t>
            </a:r>
          </a:p>
        </p:txBody>
      </p:sp>
      <p:sp>
        <p:nvSpPr>
          <p:cNvPr id="19463" name="TextBox 7"/>
          <p:cNvSpPr txBox="1">
            <a:spLocks noChangeArrowheads="1"/>
          </p:cNvSpPr>
          <p:nvPr/>
        </p:nvSpPr>
        <p:spPr bwMode="auto">
          <a:xfrm>
            <a:off x="5332808" y="4495800"/>
            <a:ext cx="2361759"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dirty="0" smtClean="0"/>
              <a:t>Average </a:t>
            </a:r>
            <a:r>
              <a:rPr lang="en-US" altLang="zh-CN" dirty="0"/>
              <a:t>temperature</a:t>
            </a:r>
            <a:endParaRPr lang="en-US" b="1" dirty="0"/>
          </a:p>
        </p:txBody>
      </p:sp>
      <p:sp>
        <p:nvSpPr>
          <p:cNvPr id="19464" name="TextBox 8"/>
          <p:cNvSpPr txBox="1">
            <a:spLocks noChangeArrowheads="1"/>
          </p:cNvSpPr>
          <p:nvPr/>
        </p:nvSpPr>
        <p:spPr bwMode="auto">
          <a:xfrm rot="16200000">
            <a:off x="3494549" y="3320535"/>
            <a:ext cx="2147520"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t>Number of Vertices</a:t>
            </a:r>
            <a:endParaRPr lang="en-US" dirty="0"/>
          </a:p>
        </p:txBody>
      </p:sp>
      <p:sp>
        <p:nvSpPr>
          <p:cNvPr id="10" name="TextBox 5"/>
          <p:cNvSpPr txBox="1">
            <a:spLocks noChangeArrowheads="1"/>
          </p:cNvSpPr>
          <p:nvPr/>
        </p:nvSpPr>
        <p:spPr bwMode="auto">
          <a:xfrm>
            <a:off x="6747676" y="4876800"/>
            <a:ext cx="351356" cy="369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b="1" dirty="0" smtClean="0"/>
              <a:t>B</a:t>
            </a:r>
            <a:endParaRPr lang="en-US" b="1" dirty="0"/>
          </a:p>
        </p:txBody>
      </p:sp>
    </p:spTree>
    <p:extLst>
      <p:ext uri="{BB962C8B-B14F-4D97-AF65-F5344CB8AC3E}">
        <p14:creationId xmlns:p14="http://schemas.microsoft.com/office/powerpoint/2010/main" val="500736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1"/>
          <p:cNvSpPr txBox="1">
            <a:spLocks noChangeArrowheads="1"/>
          </p:cNvSpPr>
          <p:nvPr/>
        </p:nvSpPr>
        <p:spPr bwMode="auto">
          <a:xfrm>
            <a:off x="819280" y="0"/>
            <a:ext cx="6746085"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Multi-scale TD Shape Descriptor: </a:t>
            </a:r>
            <a:r>
              <a:rPr lang="en-US" sz="3100" dirty="0" err="1">
                <a:latin typeface="+mn-lt"/>
                <a:cs typeface="ＭＳ Ｐゴシック" charset="0"/>
              </a:rPr>
              <a:t>HeatSD</a:t>
            </a:r>
            <a:endParaRPr lang="en-US" sz="3100" dirty="0">
              <a:latin typeface="+mn-lt"/>
              <a:cs typeface="ＭＳ Ｐゴシック" charset="0"/>
            </a:endParaRPr>
          </a:p>
        </p:txBody>
      </p:sp>
      <p:pic>
        <p:nvPicPr>
          <p:cNvPr id="4" name="Picture 3"/>
          <p:cNvPicPr>
            <a:picLocks noChangeAspect="1" noChangeArrowheads="1"/>
          </p:cNvPicPr>
          <p:nvPr/>
        </p:nvPicPr>
        <p:blipFill rotWithShape="1">
          <a:blip r:embed="rId2">
            <a:clrChange>
              <a:clrFrom>
                <a:srgbClr val="FFFFFF"/>
              </a:clrFrom>
              <a:clrTo>
                <a:srgbClr val="FFFFFF">
                  <a:alpha val="0"/>
                </a:srgbClr>
              </a:clrTo>
            </a:clrChange>
          </a:blip>
          <a:srcRect b="48243"/>
          <a:stretch/>
        </p:blipFill>
        <p:spPr bwMode="auto">
          <a:xfrm>
            <a:off x="46038" y="1066800"/>
            <a:ext cx="8915400" cy="2001838"/>
          </a:xfrm>
          <a:prstGeom prst="rect">
            <a:avLst/>
          </a:prstGeom>
          <a:noFill/>
          <a:ln w="38100">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4036" name="TextBox 5"/>
          <p:cNvSpPr txBox="1">
            <a:spLocks noChangeArrowheads="1"/>
          </p:cNvSpPr>
          <p:nvPr/>
        </p:nvSpPr>
        <p:spPr bwMode="auto">
          <a:xfrm>
            <a:off x="5982059" y="3090864"/>
            <a:ext cx="2699619"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dirty="0">
                <a:latin typeface="Arial" charset="0"/>
                <a:cs typeface="ＭＳ Ｐゴシック" charset="0"/>
              </a:rPr>
              <a:t>Distribution at one-scale</a:t>
            </a:r>
          </a:p>
        </p:txBody>
      </p:sp>
      <p:cxnSp>
        <p:nvCxnSpPr>
          <p:cNvPr id="44037" name="Straight Connector 8"/>
          <p:cNvCxnSpPr>
            <a:cxnSpLocks noChangeShapeType="1"/>
          </p:cNvCxnSpPr>
          <p:nvPr/>
        </p:nvCxnSpPr>
        <p:spPr bwMode="auto">
          <a:xfrm>
            <a:off x="5715000" y="1066800"/>
            <a:ext cx="0" cy="200183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0" name="Up Arrow 9"/>
          <p:cNvSpPr/>
          <p:nvPr/>
        </p:nvSpPr>
        <p:spPr bwMode="auto">
          <a:xfrm rot="10800000">
            <a:off x="7104063" y="3567113"/>
            <a:ext cx="228600" cy="495300"/>
          </a:xfrm>
          <a:prstGeom prst="upArrow">
            <a:avLst/>
          </a:prstGeom>
          <a:solidFill>
            <a:srgbClr val="7030A0"/>
          </a:solidFill>
          <a:ln w="9525" cap="flat" cmpd="sng" algn="ctr">
            <a:solidFill>
              <a:schemeClr val="accent6">
                <a:lumMod val="60000"/>
                <a:lumOff val="40000"/>
              </a:schemeClr>
            </a:solidFill>
            <a:prstDash val="solid"/>
            <a:round/>
            <a:headEnd type="none" w="med" len="med"/>
            <a:tailEnd type="none" w="med" len="med"/>
          </a:ln>
          <a:effectLst/>
        </p:spPr>
        <p:txBody>
          <a:bodyPr lIns="91435" tIns="45718" rIns="91435" bIns="45718"/>
          <a:lstStyle/>
          <a:p>
            <a:endParaRPr lang="en-US">
              <a:latin typeface="Arial" charset="0"/>
              <a:cs typeface="ＭＳ Ｐゴシック" charset="0"/>
            </a:endParaRPr>
          </a:p>
        </p:txBody>
      </p:sp>
      <p:pic>
        <p:nvPicPr>
          <p:cNvPr id="44039" name="Picture 10"/>
          <p:cNvPicPr>
            <a:picLocks noChangeAspect="1"/>
          </p:cNvPicPr>
          <p:nvPr/>
        </p:nvPicPr>
        <p:blipFill>
          <a:blip r:embed="rId3">
            <a:extLst>
              <a:ext uri="{28A0092B-C50C-407E-A947-70E740481C1C}">
                <a14:useLocalDpi xmlns:a14="http://schemas.microsoft.com/office/drawing/2010/main" val="0"/>
              </a:ext>
            </a:extLst>
          </a:blip>
          <a:srcRect t="73669" r="73579"/>
          <a:stretch>
            <a:fillRect/>
          </a:stretch>
        </p:blipFill>
        <p:spPr bwMode="auto">
          <a:xfrm>
            <a:off x="6189663" y="4098925"/>
            <a:ext cx="20574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11"/>
          <p:cNvSpPr txBox="1">
            <a:spLocks noChangeArrowheads="1"/>
          </p:cNvSpPr>
          <p:nvPr/>
        </p:nvSpPr>
        <p:spPr bwMode="auto">
          <a:xfrm>
            <a:off x="4848758" y="3602038"/>
            <a:ext cx="2386537"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cs typeface="ＭＳ Ｐゴシック" charset="0"/>
              </a:rPr>
              <a:t>Stacking multi-scales</a:t>
            </a:r>
          </a:p>
        </p:txBody>
      </p:sp>
      <p:sp>
        <p:nvSpPr>
          <p:cNvPr id="9" name="TextBox 8"/>
          <p:cNvSpPr txBox="1"/>
          <p:nvPr/>
        </p:nvSpPr>
        <p:spPr>
          <a:xfrm>
            <a:off x="4114480" y="4379991"/>
            <a:ext cx="1937125"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dirty="0"/>
              <a:t>Fang, </a:t>
            </a:r>
            <a:r>
              <a:rPr lang="en-US" sz="1700" dirty="0" err="1"/>
              <a:t>etc</a:t>
            </a:r>
            <a:r>
              <a:rPr lang="en-US" sz="1700" dirty="0"/>
              <a:t>, CVPR 2015</a:t>
            </a:r>
            <a:endParaRPr lang="en-US" sz="1700" dirty="0">
              <a:solidFill>
                <a:srgbClr val="000000"/>
              </a:solidFill>
              <a:sym typeface="Helvetica Light"/>
            </a:endParaRPr>
          </a:p>
        </p:txBody>
      </p:sp>
    </p:spTree>
    <p:extLst>
      <p:ext uri="{BB962C8B-B14F-4D97-AF65-F5344CB8AC3E}">
        <p14:creationId xmlns:p14="http://schemas.microsoft.com/office/powerpoint/2010/main" val="931676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52414"/>
            <a:ext cx="7786688" cy="658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1846150"/>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123425"/>
            <a:ext cx="7804547" cy="1518047"/>
          </a:xfrm>
        </p:spPr>
        <p:txBody>
          <a:bodyPr>
            <a:normAutofit/>
          </a:bodyPr>
          <a:lstStyle/>
          <a:p>
            <a:r>
              <a:rPr lang="en-US" sz="3100" dirty="0"/>
              <a:t>Properties of </a:t>
            </a:r>
            <a:r>
              <a:rPr lang="en-US" sz="3100" dirty="0" err="1"/>
              <a:t>HeatSD</a:t>
            </a:r>
            <a:endParaRPr lang="en-US" sz="3100" dirty="0"/>
          </a:p>
        </p:txBody>
      </p:sp>
      <p:sp>
        <p:nvSpPr>
          <p:cNvPr id="3" name="Content Placeholder 2"/>
          <p:cNvSpPr>
            <a:spLocks noGrp="1"/>
          </p:cNvSpPr>
          <p:nvPr>
            <p:ph idx="1"/>
          </p:nvPr>
        </p:nvSpPr>
        <p:spPr>
          <a:xfrm>
            <a:off x="554163" y="1641472"/>
            <a:ext cx="7804547" cy="3432601"/>
          </a:xfrm>
        </p:spPr>
        <p:txBody>
          <a:bodyPr/>
          <a:lstStyle/>
          <a:p>
            <a:r>
              <a:rPr lang="en-US" dirty="0" smtClean="0"/>
              <a:t>Alignment-Free</a:t>
            </a:r>
          </a:p>
          <a:p>
            <a:r>
              <a:rPr lang="en-US" dirty="0" smtClean="0"/>
              <a:t>Invariant to isometric deformation </a:t>
            </a:r>
          </a:p>
          <a:p>
            <a:r>
              <a:rPr lang="en-US" dirty="0" smtClean="0"/>
              <a:t>Robust to structural variation</a:t>
            </a:r>
            <a:endParaRPr lang="en-US" dirty="0"/>
          </a:p>
        </p:txBody>
      </p:sp>
    </p:spTree>
    <p:extLst>
      <p:ext uri="{BB962C8B-B14F-4D97-AF65-F5344CB8AC3E}">
        <p14:creationId xmlns:p14="http://schemas.microsoft.com/office/powerpoint/2010/main" val="33639830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2214183"/>
            <a:ext cx="7804547" cy="1518047"/>
          </a:xfrm>
        </p:spPr>
        <p:txBody>
          <a:bodyPr>
            <a:normAutofit/>
          </a:bodyPr>
          <a:lstStyle/>
          <a:p>
            <a:r>
              <a:rPr lang="en-US" sz="3100" dirty="0"/>
              <a:t>Learned shape description from hand-crafted description: </a:t>
            </a:r>
            <a:br>
              <a:rPr lang="en-US" sz="3100" dirty="0"/>
            </a:br>
            <a:r>
              <a:rPr lang="en-US" sz="3100" dirty="0"/>
              <a:t>Deep Shape Descriptor (</a:t>
            </a:r>
            <a:r>
              <a:rPr lang="en-US" sz="3100" dirty="0" err="1"/>
              <a:t>DeepSD</a:t>
            </a:r>
            <a:r>
              <a:rPr lang="en-US" sz="3100" dirty="0"/>
              <a:t>)</a:t>
            </a:r>
          </a:p>
        </p:txBody>
      </p:sp>
      <p:sp>
        <p:nvSpPr>
          <p:cNvPr id="4" name="TextBox 3"/>
          <p:cNvSpPr txBox="1"/>
          <p:nvPr/>
        </p:nvSpPr>
        <p:spPr>
          <a:xfrm>
            <a:off x="777432" y="2616381"/>
            <a:ext cx="72135"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endParaRPr lang="en-US" sz="2500" dirty="0">
              <a:solidFill>
                <a:srgbClr val="000000"/>
              </a:solidFill>
              <a:sym typeface="Helvetica Light"/>
            </a:endParaRPr>
          </a:p>
        </p:txBody>
      </p:sp>
    </p:spTree>
    <p:extLst>
      <p:ext uri="{BB962C8B-B14F-4D97-AF65-F5344CB8AC3E}">
        <p14:creationId xmlns:p14="http://schemas.microsoft.com/office/powerpoint/2010/main" val="205814492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6564" y="31588"/>
            <a:ext cx="7804547" cy="1518047"/>
          </a:xfrm>
        </p:spPr>
        <p:txBody>
          <a:bodyPr>
            <a:normAutofit/>
          </a:bodyPr>
          <a:lstStyle/>
          <a:p>
            <a:pPr algn="l"/>
            <a:r>
              <a:rPr lang="en-US" sz="3400" dirty="0"/>
              <a:t>Deep Shape Descriptor (</a:t>
            </a:r>
            <a:r>
              <a:rPr lang="en-US" sz="3400" dirty="0" err="1"/>
              <a:t>DeepSD</a:t>
            </a:r>
            <a:r>
              <a:rPr lang="en-US" sz="3400" dirty="0"/>
              <a:t>)</a:t>
            </a:r>
          </a:p>
        </p:txBody>
      </p:sp>
      <p:sp>
        <p:nvSpPr>
          <p:cNvPr id="4" name="TextBox 3"/>
          <p:cNvSpPr txBox="1"/>
          <p:nvPr/>
        </p:nvSpPr>
        <p:spPr>
          <a:xfrm>
            <a:off x="237104" y="1791488"/>
            <a:ext cx="4881140" cy="13647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marL="522368" indent="-522368">
              <a:buFont typeface="Arial"/>
              <a:buChar char="•"/>
            </a:pPr>
            <a:r>
              <a:rPr lang="en-US" sz="2800" dirty="0"/>
              <a:t>Many-to-one encoder</a:t>
            </a:r>
            <a:r>
              <a:rPr lang="en-US" sz="2800" baseline="30000" dirty="0"/>
              <a:t>1</a:t>
            </a:r>
            <a:r>
              <a:rPr lang="en-US" sz="2800" dirty="0"/>
              <a:t> </a:t>
            </a:r>
          </a:p>
          <a:p>
            <a:pPr algn="l"/>
            <a:endParaRPr lang="en-US" sz="2800" dirty="0"/>
          </a:p>
          <a:p>
            <a:pPr marL="522368" indent="-522368">
              <a:buFont typeface="Arial"/>
              <a:buChar char="•"/>
            </a:pPr>
            <a:r>
              <a:rPr lang="en-US" sz="2800" dirty="0"/>
              <a:t>Discriminative Auto-encoder</a:t>
            </a:r>
            <a:r>
              <a:rPr lang="en-US" sz="2800" baseline="30000" dirty="0"/>
              <a:t>2</a:t>
            </a:r>
          </a:p>
        </p:txBody>
      </p:sp>
      <p:sp>
        <p:nvSpPr>
          <p:cNvPr id="5" name="TextBox 4"/>
          <p:cNvSpPr txBox="1"/>
          <p:nvPr/>
        </p:nvSpPr>
        <p:spPr>
          <a:xfrm>
            <a:off x="181201" y="6330601"/>
            <a:ext cx="2120715"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baseline="30000" dirty="0"/>
              <a:t>1,2</a:t>
            </a:r>
            <a:r>
              <a:rPr lang="en-US" sz="1700" dirty="0"/>
              <a:t>Fang, </a:t>
            </a:r>
            <a:r>
              <a:rPr lang="en-US" sz="1700" dirty="0" err="1"/>
              <a:t>etc</a:t>
            </a:r>
            <a:r>
              <a:rPr lang="en-US" sz="1700" dirty="0"/>
              <a:t>, CVPR 2015</a:t>
            </a:r>
            <a:endParaRPr lang="en-US" sz="1700" dirty="0">
              <a:solidFill>
                <a:srgbClr val="000000"/>
              </a:solidFill>
              <a:sym typeface="Helvetica Light"/>
            </a:endParaRPr>
          </a:p>
        </p:txBody>
      </p:sp>
    </p:spTree>
    <p:extLst>
      <p:ext uri="{BB962C8B-B14F-4D97-AF65-F5344CB8AC3E}">
        <p14:creationId xmlns:p14="http://schemas.microsoft.com/office/powerpoint/2010/main" val="2971495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1951525"/>
            <a:ext cx="7804547" cy="1518047"/>
          </a:xfrm>
        </p:spPr>
        <p:txBody>
          <a:bodyPr/>
          <a:lstStyle/>
          <a:p>
            <a:r>
              <a:rPr lang="en-US" dirty="0" smtClean="0"/>
              <a:t>Many-to-Encoder</a:t>
            </a:r>
            <a:endParaRPr lang="en-US" dirty="0"/>
          </a:p>
        </p:txBody>
      </p:sp>
    </p:spTree>
    <p:extLst>
      <p:ext uri="{BB962C8B-B14F-4D97-AF65-F5344CB8AC3E}">
        <p14:creationId xmlns:p14="http://schemas.microsoft.com/office/powerpoint/2010/main" val="1002394762"/>
      </p:ext>
    </p:extLst>
  </p:cSld>
  <p:clrMapOvr>
    <a:masterClrMapping/>
  </p:clrMapOvr>
  <p:transition xmlns:p14="http://schemas.microsoft.com/office/powerpoint/2010/mai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Box 1"/>
          <p:cNvSpPr txBox="1">
            <a:spLocks noChangeArrowheads="1"/>
          </p:cNvSpPr>
          <p:nvPr/>
        </p:nvSpPr>
        <p:spPr bwMode="auto">
          <a:xfrm>
            <a:off x="1752601" y="68349"/>
            <a:ext cx="8238143"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dirty="0">
                <a:latin typeface="Arial" charset="0"/>
                <a:cs typeface="ＭＳ Ｐゴシック" charset="0"/>
              </a:rPr>
              <a:t>Many-to-one encoder: Deep Neural Network</a:t>
            </a:r>
          </a:p>
        </p:txBody>
      </p:sp>
      <p:pic>
        <p:nvPicPr>
          <p:cNvPr id="46083" name="Picture 3"/>
          <p:cNvPicPr>
            <a:picLocks noChangeAspect="1"/>
          </p:cNvPicPr>
          <p:nvPr/>
        </p:nvPicPr>
        <p:blipFill>
          <a:blip r:embed="rId2">
            <a:extLst>
              <a:ext uri="{28A0092B-C50C-407E-A947-70E740481C1C}">
                <a14:useLocalDpi xmlns:a14="http://schemas.microsoft.com/office/drawing/2010/main" val="0"/>
              </a:ext>
            </a:extLst>
          </a:blip>
          <a:srcRect l="41080" t="5119" r="18088" b="55165"/>
          <a:stretch>
            <a:fillRect/>
          </a:stretch>
        </p:blipFill>
        <p:spPr bwMode="auto">
          <a:xfrm>
            <a:off x="2819400" y="2057400"/>
            <a:ext cx="3733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4"/>
          <p:cNvPicPr>
            <a:picLocks noChangeAspect="1"/>
          </p:cNvPicPr>
          <p:nvPr/>
        </p:nvPicPr>
        <p:blipFill>
          <a:blip r:embed="rId2">
            <a:extLst>
              <a:ext uri="{28A0092B-C50C-407E-A947-70E740481C1C}">
                <a14:useLocalDpi xmlns:a14="http://schemas.microsoft.com/office/drawing/2010/main" val="0"/>
              </a:ext>
            </a:extLst>
          </a:blip>
          <a:srcRect t="7722" r="86667"/>
          <a:stretch>
            <a:fillRect/>
          </a:stretch>
        </p:blipFill>
        <p:spPr bwMode="auto">
          <a:xfrm>
            <a:off x="304801" y="762000"/>
            <a:ext cx="1219200" cy="548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ight Arrow 5"/>
          <p:cNvSpPr>
            <a:spLocks noChangeArrowheads="1"/>
          </p:cNvSpPr>
          <p:nvPr/>
        </p:nvSpPr>
        <p:spPr bwMode="auto">
          <a:xfrm>
            <a:off x="1752600" y="3124200"/>
            <a:ext cx="914400" cy="228600"/>
          </a:xfrm>
          <a:prstGeom prst="rightArrow">
            <a:avLst>
              <a:gd name="adj1" fmla="val 50000"/>
              <a:gd name="adj2" fmla="val 50000"/>
            </a:avLst>
          </a:prstGeom>
          <a:solidFill>
            <a:schemeClr val="accent1"/>
          </a:solidFill>
          <a:ln w="9525">
            <a:solidFill>
              <a:schemeClr val="tx1"/>
            </a:solidFill>
            <a:round/>
            <a:headEnd/>
            <a:tailEnd/>
          </a:ln>
        </p:spPr>
        <p:txBody>
          <a:bodyPr lIns="91435" tIns="45718" rIns="91435" bIns="45718"/>
          <a:lstStyle/>
          <a:p>
            <a:endParaRPr lang="en-US" sz="2400">
              <a:latin typeface="Arial" charset="0"/>
              <a:cs typeface="ＭＳ Ｐゴシック" charset="0"/>
            </a:endParaRPr>
          </a:p>
        </p:txBody>
      </p:sp>
      <p:sp>
        <p:nvSpPr>
          <p:cNvPr id="46086" name="Right Arrow 6"/>
          <p:cNvSpPr>
            <a:spLocks noChangeArrowheads="1"/>
          </p:cNvSpPr>
          <p:nvPr/>
        </p:nvSpPr>
        <p:spPr bwMode="auto">
          <a:xfrm>
            <a:off x="6553200" y="3106738"/>
            <a:ext cx="914400" cy="228600"/>
          </a:xfrm>
          <a:prstGeom prst="rightArrow">
            <a:avLst>
              <a:gd name="adj1" fmla="val 50000"/>
              <a:gd name="adj2" fmla="val 50000"/>
            </a:avLst>
          </a:prstGeom>
          <a:solidFill>
            <a:schemeClr val="accent1"/>
          </a:solidFill>
          <a:ln w="9525">
            <a:solidFill>
              <a:schemeClr val="tx1"/>
            </a:solidFill>
            <a:round/>
            <a:headEnd/>
            <a:tailEnd/>
          </a:ln>
        </p:spPr>
        <p:txBody>
          <a:bodyPr lIns="91435" tIns="45718" rIns="91435" bIns="45718"/>
          <a:lstStyle/>
          <a:p>
            <a:endParaRPr lang="en-US" sz="2400">
              <a:latin typeface="Arial" charset="0"/>
              <a:cs typeface="ＭＳ Ｐゴシック" charset="0"/>
            </a:endParaRPr>
          </a:p>
        </p:txBody>
      </p:sp>
      <p:sp>
        <p:nvSpPr>
          <p:cNvPr id="46087" name="Rectangle 7"/>
          <p:cNvSpPr>
            <a:spLocks noChangeArrowheads="1"/>
          </p:cNvSpPr>
          <p:nvPr/>
        </p:nvSpPr>
        <p:spPr bwMode="auto">
          <a:xfrm>
            <a:off x="7494588" y="2782888"/>
            <a:ext cx="1192212" cy="741362"/>
          </a:xfrm>
          <a:prstGeom prst="rect">
            <a:avLst/>
          </a:prstGeom>
          <a:solidFill>
            <a:schemeClr val="accent1"/>
          </a:solidFill>
          <a:ln w="9525">
            <a:solidFill>
              <a:schemeClr val="tx1"/>
            </a:solidFill>
            <a:round/>
            <a:headEnd/>
            <a:tailEnd/>
          </a:ln>
        </p:spPr>
        <p:txBody>
          <a:bodyPr lIns="91435" tIns="45718" rIns="91435" bIns="45718"/>
          <a:lstStyle/>
          <a:p>
            <a:pPr algn="ctr"/>
            <a:r>
              <a:rPr lang="en-US" sz="2400" dirty="0">
                <a:solidFill>
                  <a:srgbClr val="FF0000"/>
                </a:solidFill>
                <a:latin typeface="Arial" charset="0"/>
                <a:cs typeface="ＭＳ Ｐゴシック" charset="0"/>
              </a:rPr>
              <a:t>Unique Shape</a:t>
            </a:r>
          </a:p>
        </p:txBody>
      </p:sp>
      <p:sp>
        <p:nvSpPr>
          <p:cNvPr id="46088" name="TextBox 8"/>
          <p:cNvSpPr txBox="1">
            <a:spLocks noChangeArrowheads="1"/>
          </p:cNvSpPr>
          <p:nvPr/>
        </p:nvSpPr>
        <p:spPr bwMode="auto">
          <a:xfrm>
            <a:off x="3570135" y="4343400"/>
            <a:ext cx="2110095" cy="34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600">
                <a:latin typeface="Arial" charset="0"/>
                <a:cs typeface="ＭＳ Ｐゴシック" charset="0"/>
              </a:rPr>
              <a:t>Deep Shape Feature</a:t>
            </a:r>
          </a:p>
        </p:txBody>
      </p:sp>
      <p:sp>
        <p:nvSpPr>
          <p:cNvPr id="9" name="TextBox 8"/>
          <p:cNvSpPr txBox="1"/>
          <p:nvPr/>
        </p:nvSpPr>
        <p:spPr>
          <a:xfrm>
            <a:off x="272995" y="6330601"/>
            <a:ext cx="1937125"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dirty="0"/>
              <a:t>Fang, </a:t>
            </a:r>
            <a:r>
              <a:rPr lang="en-US" sz="1700" dirty="0" err="1"/>
              <a:t>etc</a:t>
            </a:r>
            <a:r>
              <a:rPr lang="en-US" sz="1700" dirty="0"/>
              <a:t>, CVPR 2015</a:t>
            </a:r>
            <a:endParaRPr lang="en-US" sz="1700" dirty="0">
              <a:solidFill>
                <a:srgbClr val="000000"/>
              </a:solidFill>
              <a:sym typeface="Helvetica Light"/>
            </a:endParaRPr>
          </a:p>
        </p:txBody>
      </p:sp>
    </p:spTree>
    <p:extLst>
      <p:ext uri="{BB962C8B-B14F-4D97-AF65-F5344CB8AC3E}">
        <p14:creationId xmlns:p14="http://schemas.microsoft.com/office/powerpoint/2010/main" val="411270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1145" y="990601"/>
            <a:ext cx="3967743" cy="1754322"/>
          </a:xfrm>
          <a:prstGeom prst="rect">
            <a:avLst/>
          </a:prstGeom>
          <a:noFill/>
        </p:spPr>
        <p:txBody>
          <a:bodyPr wrap="none" lIns="91435" tIns="45718" rIns="91435" bIns="45718">
            <a:spAutoFit/>
          </a:bodyPr>
          <a:lstStyle>
            <a:lvl1pPr marL="342900" indent="-342900">
              <a:defRPr>
                <a:solidFill>
                  <a:schemeClr val="tx1"/>
                </a:solidFill>
                <a:latin typeface="Calibri" charset="0"/>
                <a:ea typeface="ＭＳ Ｐゴシック" charset="0"/>
              </a:defRPr>
            </a:lvl1pPr>
            <a:lvl2pPr marL="800100" indent="-34290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l">
              <a:buFont typeface="Arial" charset="0"/>
              <a:buChar char="•"/>
            </a:pPr>
            <a:r>
              <a:rPr lang="en-US" dirty="0"/>
              <a:t>Input Shape Descriptor</a:t>
            </a:r>
          </a:p>
          <a:p>
            <a:pPr lvl="1" algn="l">
              <a:buFont typeface="Wingdings" charset="0"/>
              <a:buChar char="§"/>
            </a:pPr>
            <a:r>
              <a:rPr lang="en-US" dirty="0"/>
              <a:t>Heat Shape Descriptor (</a:t>
            </a:r>
            <a:r>
              <a:rPr lang="en-US" dirty="0" err="1"/>
              <a:t>HeatSD</a:t>
            </a:r>
            <a:r>
              <a:rPr lang="en-US" dirty="0"/>
              <a:t>)</a:t>
            </a:r>
          </a:p>
          <a:p>
            <a:pPr>
              <a:buFont typeface="Arial" charset="0"/>
              <a:buChar char="•"/>
            </a:pPr>
            <a:endParaRPr lang="en-US" dirty="0"/>
          </a:p>
          <a:p>
            <a:pPr>
              <a:buFont typeface="Arial" charset="0"/>
              <a:buChar char="•"/>
            </a:pPr>
            <a:r>
              <a:rPr lang="en-US" dirty="0"/>
              <a:t>Target Shape Descriptor</a:t>
            </a:r>
          </a:p>
          <a:p>
            <a:pPr lvl="1">
              <a:buFont typeface="Wingdings" charset="0"/>
              <a:buChar char="§"/>
            </a:pPr>
            <a:r>
              <a:rPr lang="en-US" dirty="0"/>
              <a:t>Eigen-shape descriptor</a:t>
            </a:r>
          </a:p>
          <a:p>
            <a:pPr lvl="1">
              <a:buFont typeface="Wingdings" charset="0"/>
              <a:buChar char="§"/>
            </a:pPr>
            <a:r>
              <a:rPr lang="en-US" dirty="0"/>
              <a:t>Fish-shape descriptor</a:t>
            </a:r>
          </a:p>
        </p:txBody>
      </p:sp>
      <p:sp>
        <p:nvSpPr>
          <p:cNvPr id="47107" name="TextBox 3"/>
          <p:cNvSpPr txBox="1">
            <a:spLocks noChangeArrowheads="1"/>
          </p:cNvSpPr>
          <p:nvPr/>
        </p:nvSpPr>
        <p:spPr bwMode="auto">
          <a:xfrm>
            <a:off x="2664113" y="90719"/>
            <a:ext cx="3837098"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Input and Target Layer</a:t>
            </a:r>
          </a:p>
        </p:txBody>
      </p:sp>
    </p:spTree>
    <p:extLst>
      <p:ext uri="{BB962C8B-B14F-4D97-AF65-F5344CB8AC3E}">
        <p14:creationId xmlns:p14="http://schemas.microsoft.com/office/powerpoint/2010/main" val="3200390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76200" y="1981200"/>
            <a:ext cx="4038600" cy="3810000"/>
            <a:chOff x="76200" y="762000"/>
            <a:chExt cx="4724400" cy="5181600"/>
          </a:xfrm>
        </p:grpSpPr>
        <p:pic>
          <p:nvPicPr>
            <p:cNvPr id="6" name="Picture 5"/>
            <p:cNvPicPr>
              <a:picLocks noChangeAspect="1"/>
            </p:cNvPicPr>
            <p:nvPr/>
          </p:nvPicPr>
          <p:blipFill>
            <a:blip r:embed="rId2"/>
            <a:stretch>
              <a:fillRect/>
            </a:stretch>
          </p:blipFill>
          <p:spPr>
            <a:xfrm>
              <a:off x="533400" y="1447800"/>
              <a:ext cx="1943100" cy="1739900"/>
            </a:xfrm>
            <a:prstGeom prst="rect">
              <a:avLst/>
            </a:prstGeom>
          </p:spPr>
        </p:pic>
        <p:pic>
          <p:nvPicPr>
            <p:cNvPr id="7" name="Picture 6"/>
            <p:cNvPicPr>
              <a:picLocks noChangeAspect="1"/>
            </p:cNvPicPr>
            <p:nvPr/>
          </p:nvPicPr>
          <p:blipFill>
            <a:blip r:embed="rId3"/>
            <a:stretch>
              <a:fillRect/>
            </a:stretch>
          </p:blipFill>
          <p:spPr>
            <a:xfrm>
              <a:off x="457200" y="3124200"/>
              <a:ext cx="1651000" cy="1778000"/>
            </a:xfrm>
            <a:prstGeom prst="rect">
              <a:avLst/>
            </a:prstGeom>
          </p:spPr>
        </p:pic>
        <p:pic>
          <p:nvPicPr>
            <p:cNvPr id="8" name="Picture 7"/>
            <p:cNvPicPr>
              <a:picLocks noChangeAspect="1"/>
            </p:cNvPicPr>
            <p:nvPr/>
          </p:nvPicPr>
          <p:blipFill>
            <a:blip r:embed="rId4"/>
            <a:stretch>
              <a:fillRect/>
            </a:stretch>
          </p:blipFill>
          <p:spPr>
            <a:xfrm>
              <a:off x="2743200" y="1524000"/>
              <a:ext cx="1346200" cy="1905000"/>
            </a:xfrm>
            <a:prstGeom prst="rect">
              <a:avLst/>
            </a:prstGeom>
          </p:spPr>
        </p:pic>
        <p:pic>
          <p:nvPicPr>
            <p:cNvPr id="9" name="Picture 8"/>
            <p:cNvPicPr>
              <a:picLocks noChangeAspect="1"/>
            </p:cNvPicPr>
            <p:nvPr/>
          </p:nvPicPr>
          <p:blipFill>
            <a:blip r:embed="rId5"/>
            <a:stretch>
              <a:fillRect/>
            </a:stretch>
          </p:blipFill>
          <p:spPr>
            <a:xfrm>
              <a:off x="2286000" y="3352800"/>
              <a:ext cx="1816100" cy="1981200"/>
            </a:xfrm>
            <a:prstGeom prst="rect">
              <a:avLst/>
            </a:prstGeom>
          </p:spPr>
        </p:pic>
        <p:sp>
          <p:nvSpPr>
            <p:cNvPr id="10" name="Oval 9"/>
            <p:cNvSpPr/>
            <p:nvPr/>
          </p:nvSpPr>
          <p:spPr>
            <a:xfrm>
              <a:off x="76200" y="762000"/>
              <a:ext cx="4724400" cy="5181600"/>
            </a:xfrm>
            <a:prstGeom prst="ellipse">
              <a:avLst/>
            </a:prstGeom>
            <a:gradFill flip="none" rotWithShape="1">
              <a:gsLst>
                <a:gs pos="0">
                  <a:schemeClr val="accent1">
                    <a:shade val="51000"/>
                    <a:satMod val="130000"/>
                    <a:alpha val="23000"/>
                  </a:schemeClr>
                </a:gs>
                <a:gs pos="80000">
                  <a:schemeClr val="accent1">
                    <a:shade val="93000"/>
                    <a:satMod val="130000"/>
                    <a:alpha val="23000"/>
                  </a:schemeClr>
                </a:gs>
                <a:gs pos="100000">
                  <a:schemeClr val="accent1">
                    <a:shade val="94000"/>
                    <a:satMod val="135000"/>
                    <a:alpha val="2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6"/>
          <a:stretch>
            <a:fillRect/>
          </a:stretch>
        </p:blipFill>
        <p:spPr>
          <a:xfrm>
            <a:off x="5874481" y="2819400"/>
            <a:ext cx="3276600" cy="2133600"/>
          </a:xfrm>
          <a:prstGeom prst="rect">
            <a:avLst/>
          </a:prstGeom>
        </p:spPr>
      </p:pic>
      <p:sp>
        <p:nvSpPr>
          <p:cNvPr id="16" name="Up-Down Arrow 15"/>
          <p:cNvSpPr/>
          <p:nvPr/>
        </p:nvSpPr>
        <p:spPr>
          <a:xfrm rot="2950381">
            <a:off x="3001110" y="946496"/>
            <a:ext cx="341979" cy="1442366"/>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6934200" y="1905000"/>
            <a:ext cx="6096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457200" y="6019800"/>
            <a:ext cx="8229600" cy="609600"/>
          </a:xfrm>
        </p:spPr>
        <p:txBody>
          <a:bodyPr>
            <a:noAutofit/>
          </a:bodyPr>
          <a:lstStyle/>
          <a:p>
            <a:r>
              <a:rPr lang="en-US" sz="2800" dirty="0" smtClean="0"/>
              <a:t>Any better idea to describe the shape? </a:t>
            </a:r>
            <a:endParaRPr lang="en-US" sz="2800" dirty="0"/>
          </a:p>
        </p:txBody>
      </p:sp>
      <p:grpSp>
        <p:nvGrpSpPr>
          <p:cNvPr id="24" name="Group 23"/>
          <p:cNvGrpSpPr/>
          <p:nvPr/>
        </p:nvGrpSpPr>
        <p:grpSpPr>
          <a:xfrm>
            <a:off x="3962400" y="76200"/>
            <a:ext cx="4540660" cy="2057400"/>
            <a:chOff x="3962400" y="76200"/>
            <a:chExt cx="4540660" cy="2057400"/>
          </a:xfrm>
        </p:grpSpPr>
        <p:pic>
          <p:nvPicPr>
            <p:cNvPr id="12" name="Picture 2"/>
            <p:cNvPicPr>
              <a:picLocks noChangeAspect="1"/>
            </p:cNvPicPr>
            <p:nvPr/>
          </p:nvPicPr>
          <p:blipFill rotWithShape="1">
            <a:blip r:embed="rId7">
              <a:extLst>
                <a:ext uri="{28A0092B-C50C-407E-A947-70E740481C1C}">
                  <a14:useLocalDpi xmlns:a14="http://schemas.microsoft.com/office/drawing/2010/main" val="0"/>
                </a:ext>
              </a:extLst>
            </a:blip>
            <a:srcRect l="3584" t="25326"/>
            <a:stretch/>
          </p:blipFill>
          <p:spPr bwMode="auto">
            <a:xfrm>
              <a:off x="3962400" y="76200"/>
              <a:ext cx="408346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p:cNvPicPr>
            <p:nvPr/>
          </p:nvPicPr>
          <p:blipFill rotWithShape="1">
            <a:blip r:embed="rId7">
              <a:extLst>
                <a:ext uri="{28A0092B-C50C-407E-A947-70E740481C1C}">
                  <a14:useLocalDpi xmlns:a14="http://schemas.microsoft.com/office/drawing/2010/main" val="0"/>
                </a:ext>
              </a:extLst>
            </a:blip>
            <a:srcRect l="3584" t="25326"/>
            <a:stretch/>
          </p:blipFill>
          <p:spPr bwMode="auto">
            <a:xfrm>
              <a:off x="4114800" y="228600"/>
              <a:ext cx="408346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p:cNvPicPr>
              <a:picLocks noChangeAspect="1"/>
            </p:cNvPicPr>
            <p:nvPr/>
          </p:nvPicPr>
          <p:blipFill rotWithShape="1">
            <a:blip r:embed="rId7">
              <a:extLst>
                <a:ext uri="{28A0092B-C50C-407E-A947-70E740481C1C}">
                  <a14:useLocalDpi xmlns:a14="http://schemas.microsoft.com/office/drawing/2010/main" val="0"/>
                </a:ext>
              </a:extLst>
            </a:blip>
            <a:srcRect l="3584" t="25326"/>
            <a:stretch/>
          </p:blipFill>
          <p:spPr bwMode="auto">
            <a:xfrm>
              <a:off x="4267200" y="381000"/>
              <a:ext cx="408346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p:cNvPicPr>
              <a:picLocks noChangeAspect="1"/>
            </p:cNvPicPr>
            <p:nvPr/>
          </p:nvPicPr>
          <p:blipFill rotWithShape="1">
            <a:blip r:embed="rId7">
              <a:extLst>
                <a:ext uri="{28A0092B-C50C-407E-A947-70E740481C1C}">
                  <a14:useLocalDpi xmlns:a14="http://schemas.microsoft.com/office/drawing/2010/main" val="0"/>
                </a:ext>
              </a:extLst>
            </a:blip>
            <a:srcRect l="3584" t="25326"/>
            <a:stretch/>
          </p:blipFill>
          <p:spPr bwMode="auto">
            <a:xfrm>
              <a:off x="4419600" y="533400"/>
              <a:ext cx="408346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1467137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1"/>
          <p:cNvSpPr txBox="1">
            <a:spLocks noChangeArrowheads="1"/>
          </p:cNvSpPr>
          <p:nvPr/>
        </p:nvSpPr>
        <p:spPr bwMode="auto">
          <a:xfrm>
            <a:off x="0" y="407062"/>
            <a:ext cx="3902821"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dirty="0" smtClean="0">
                <a:latin typeface="Arial" charset="0"/>
                <a:cs typeface="ＭＳ Ｐゴシック" charset="0"/>
              </a:rPr>
              <a:t>Input Layer: </a:t>
            </a:r>
            <a:r>
              <a:rPr lang="en-US" dirty="0" err="1">
                <a:latin typeface="Arial" charset="0"/>
                <a:cs typeface="ＭＳ Ｐゴシック" charset="0"/>
              </a:rPr>
              <a:t>HeatSD</a:t>
            </a:r>
            <a:endParaRPr lang="en-US" dirty="0">
              <a:latin typeface="Arial" charset="0"/>
              <a:cs typeface="ＭＳ Ｐゴシック" charset="0"/>
            </a:endParaRPr>
          </a:p>
        </p:txBody>
      </p:sp>
      <p:pic>
        <p:nvPicPr>
          <p:cNvPr id="4" name="Picture 3"/>
          <p:cNvPicPr>
            <a:picLocks noChangeAspect="1" noChangeArrowheads="1"/>
          </p:cNvPicPr>
          <p:nvPr/>
        </p:nvPicPr>
        <p:blipFill rotWithShape="1">
          <a:blip r:embed="rId2">
            <a:clrChange>
              <a:clrFrom>
                <a:srgbClr val="FFFFFF"/>
              </a:clrFrom>
              <a:clrTo>
                <a:srgbClr val="FFFFFF">
                  <a:alpha val="0"/>
                </a:srgbClr>
              </a:clrTo>
            </a:clrChange>
          </a:blip>
          <a:srcRect b="48243"/>
          <a:stretch/>
        </p:blipFill>
        <p:spPr bwMode="auto">
          <a:xfrm>
            <a:off x="46038" y="1066800"/>
            <a:ext cx="8915400" cy="2001838"/>
          </a:xfrm>
          <a:prstGeom prst="rect">
            <a:avLst/>
          </a:prstGeom>
          <a:noFill/>
          <a:ln w="38100">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4036" name="TextBox 5"/>
          <p:cNvSpPr txBox="1">
            <a:spLocks noChangeArrowheads="1"/>
          </p:cNvSpPr>
          <p:nvPr/>
        </p:nvSpPr>
        <p:spPr bwMode="auto">
          <a:xfrm>
            <a:off x="5708472" y="3090864"/>
            <a:ext cx="3246796"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cs typeface="ＭＳ Ｐゴシック" charset="0"/>
              </a:rPr>
              <a:t>HKS Distribution at one-scale</a:t>
            </a:r>
          </a:p>
        </p:txBody>
      </p:sp>
      <p:cxnSp>
        <p:nvCxnSpPr>
          <p:cNvPr id="44037" name="Straight Connector 8"/>
          <p:cNvCxnSpPr>
            <a:cxnSpLocks noChangeShapeType="1"/>
          </p:cNvCxnSpPr>
          <p:nvPr/>
        </p:nvCxnSpPr>
        <p:spPr bwMode="auto">
          <a:xfrm>
            <a:off x="5715000" y="1066800"/>
            <a:ext cx="0" cy="200183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0" name="Up Arrow 9"/>
          <p:cNvSpPr/>
          <p:nvPr/>
        </p:nvSpPr>
        <p:spPr bwMode="auto">
          <a:xfrm rot="10800000">
            <a:off x="7104063" y="3567113"/>
            <a:ext cx="228600" cy="495300"/>
          </a:xfrm>
          <a:prstGeom prst="upArrow">
            <a:avLst/>
          </a:prstGeom>
          <a:solidFill>
            <a:srgbClr val="7030A0"/>
          </a:solidFill>
          <a:ln w="9525" cap="flat" cmpd="sng" algn="ctr">
            <a:solidFill>
              <a:schemeClr val="accent6">
                <a:lumMod val="60000"/>
                <a:lumOff val="40000"/>
              </a:schemeClr>
            </a:solidFill>
            <a:prstDash val="solid"/>
            <a:round/>
            <a:headEnd type="none" w="med" len="med"/>
            <a:tailEnd type="none" w="med" len="med"/>
          </a:ln>
          <a:effectLst/>
        </p:spPr>
        <p:txBody>
          <a:bodyPr lIns="91435" tIns="45718" rIns="91435" bIns="45718"/>
          <a:lstStyle/>
          <a:p>
            <a:endParaRPr lang="en-US">
              <a:latin typeface="Arial" charset="0"/>
              <a:cs typeface="ＭＳ Ｐゴシック" charset="0"/>
            </a:endParaRPr>
          </a:p>
        </p:txBody>
      </p:sp>
      <p:pic>
        <p:nvPicPr>
          <p:cNvPr id="44039" name="Picture 10"/>
          <p:cNvPicPr>
            <a:picLocks noChangeAspect="1"/>
          </p:cNvPicPr>
          <p:nvPr/>
        </p:nvPicPr>
        <p:blipFill>
          <a:blip r:embed="rId3">
            <a:extLst>
              <a:ext uri="{28A0092B-C50C-407E-A947-70E740481C1C}">
                <a14:useLocalDpi xmlns:a14="http://schemas.microsoft.com/office/drawing/2010/main" val="0"/>
              </a:ext>
            </a:extLst>
          </a:blip>
          <a:srcRect t="73669" r="73579"/>
          <a:stretch>
            <a:fillRect/>
          </a:stretch>
        </p:blipFill>
        <p:spPr bwMode="auto">
          <a:xfrm>
            <a:off x="6189663" y="4098925"/>
            <a:ext cx="20574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11"/>
          <p:cNvSpPr txBox="1">
            <a:spLocks noChangeArrowheads="1"/>
          </p:cNvSpPr>
          <p:nvPr/>
        </p:nvSpPr>
        <p:spPr bwMode="auto">
          <a:xfrm>
            <a:off x="4848758" y="3602038"/>
            <a:ext cx="2386537"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cs typeface="ＭＳ Ｐゴシック" charset="0"/>
              </a:rPr>
              <a:t>Stacking multi-scales</a:t>
            </a:r>
          </a:p>
        </p:txBody>
      </p:sp>
    </p:spTree>
    <p:extLst>
      <p:ext uri="{BB962C8B-B14F-4D97-AF65-F5344CB8AC3E}">
        <p14:creationId xmlns:p14="http://schemas.microsoft.com/office/powerpoint/2010/main" val="1088588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
          </p:nvPr>
        </p:nvSpPr>
        <p:spPr/>
        <p:txBody>
          <a:bodyPr/>
          <a:lstStyle/>
          <a:p>
            <a:endParaRPr lang="en-US"/>
          </a:p>
        </p:txBody>
      </p:sp>
      <p:sp>
        <p:nvSpPr>
          <p:cNvPr id="5" name="TextBox 1"/>
          <p:cNvSpPr txBox="1">
            <a:spLocks noChangeArrowheads="1"/>
          </p:cNvSpPr>
          <p:nvPr/>
        </p:nvSpPr>
        <p:spPr bwMode="auto">
          <a:xfrm>
            <a:off x="94553" y="1162158"/>
            <a:ext cx="4826952" cy="2062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pPr algn="l"/>
            <a:r>
              <a:rPr lang="en-US" dirty="0" smtClean="0">
                <a:latin typeface="Arial" charset="0"/>
                <a:cs typeface="ＭＳ Ｐゴシック" charset="0"/>
              </a:rPr>
              <a:t>Output Layer: </a:t>
            </a:r>
          </a:p>
          <a:p>
            <a:pPr marL="321457" indent="-321457">
              <a:buFont typeface="Arial"/>
              <a:buChar char="•"/>
            </a:pPr>
            <a:r>
              <a:rPr lang="en-US" dirty="0" err="1" smtClean="0">
                <a:latin typeface="Arial" charset="0"/>
                <a:cs typeface="ＭＳ Ｐゴシック" charset="0"/>
              </a:rPr>
              <a:t>EigenShape</a:t>
            </a:r>
            <a:r>
              <a:rPr lang="en-US" dirty="0" smtClean="0">
                <a:latin typeface="Arial" charset="0"/>
                <a:cs typeface="ＭＳ Ｐゴシック" charset="0"/>
              </a:rPr>
              <a:t> Descriptor</a:t>
            </a:r>
          </a:p>
          <a:p>
            <a:pPr algn="l"/>
            <a:r>
              <a:rPr lang="en-US" dirty="0" smtClean="0">
                <a:latin typeface="Arial" charset="0"/>
                <a:cs typeface="ＭＳ Ｐゴシック" charset="0"/>
              </a:rPr>
              <a:t> </a:t>
            </a:r>
          </a:p>
          <a:p>
            <a:pPr marL="321457" indent="-321457">
              <a:buFont typeface="Arial"/>
              <a:buChar char="•"/>
            </a:pPr>
            <a:r>
              <a:rPr lang="en-US" dirty="0" err="1" smtClean="0">
                <a:latin typeface="Arial" charset="0"/>
                <a:cs typeface="ＭＳ Ｐゴシック" charset="0"/>
              </a:rPr>
              <a:t>FisherShape</a:t>
            </a:r>
            <a:r>
              <a:rPr lang="en-US" dirty="0" smtClean="0">
                <a:latin typeface="Arial" charset="0"/>
                <a:cs typeface="ＭＳ Ｐゴシック" charset="0"/>
              </a:rPr>
              <a:t> Descriptor</a:t>
            </a:r>
            <a:endParaRPr lang="en-US" dirty="0">
              <a:latin typeface="Arial" charset="0"/>
              <a:cs typeface="ＭＳ Ｐゴシック" charset="0"/>
            </a:endParaRPr>
          </a:p>
        </p:txBody>
      </p:sp>
    </p:spTree>
    <p:extLst>
      <p:ext uri="{BB962C8B-B14F-4D97-AF65-F5344CB8AC3E}">
        <p14:creationId xmlns:p14="http://schemas.microsoft.com/office/powerpoint/2010/main" val="4211944576"/>
      </p:ext>
    </p:extLst>
  </p:cSld>
  <p:clrMapOvr>
    <a:masterClrMapping/>
  </p:clrMapOvr>
  <p:transition xmlns:p14="http://schemas.microsoft.com/office/powerpoint/2010/mai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1" y="533400"/>
            <a:ext cx="8583613" cy="587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059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85801"/>
            <a:ext cx="9144000"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85801"/>
            <a:ext cx="9144000" cy="594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TextBox 5"/>
          <p:cNvSpPr txBox="1">
            <a:spLocks noChangeArrowheads="1"/>
          </p:cNvSpPr>
          <p:nvPr/>
        </p:nvSpPr>
        <p:spPr bwMode="auto">
          <a:xfrm>
            <a:off x="1902965" y="1"/>
            <a:ext cx="5368072" cy="56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3100" dirty="0">
                <a:latin typeface="+mn-lt"/>
                <a:cs typeface="ＭＳ Ｐゴシック" charset="0"/>
              </a:rPr>
              <a:t>Learning Deep Shape Descriptor</a:t>
            </a:r>
          </a:p>
        </p:txBody>
      </p:sp>
    </p:spTree>
    <p:extLst>
      <p:ext uri="{BB962C8B-B14F-4D97-AF65-F5344CB8AC3E}">
        <p14:creationId xmlns:p14="http://schemas.microsoft.com/office/powerpoint/2010/main" val="146006084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7" y="2140638"/>
            <a:ext cx="7804547" cy="1518047"/>
          </a:xfrm>
        </p:spPr>
        <p:txBody>
          <a:bodyPr>
            <a:normAutofit/>
          </a:bodyPr>
          <a:lstStyle/>
          <a:p>
            <a:r>
              <a:rPr lang="en-US" dirty="0" smtClean="0"/>
              <a:t>Discriminative Auto-encoder</a:t>
            </a:r>
            <a:endParaRPr lang="en-US" dirty="0"/>
          </a:p>
        </p:txBody>
      </p:sp>
    </p:spTree>
    <p:extLst>
      <p:ext uri="{BB962C8B-B14F-4D97-AF65-F5344CB8AC3E}">
        <p14:creationId xmlns:p14="http://schemas.microsoft.com/office/powerpoint/2010/main" val="8366162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Box 1"/>
          <p:cNvSpPr txBox="1">
            <a:spLocks noChangeArrowheads="1"/>
          </p:cNvSpPr>
          <p:nvPr/>
        </p:nvSpPr>
        <p:spPr bwMode="auto">
          <a:xfrm>
            <a:off x="361028" y="407062"/>
            <a:ext cx="2989911"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dirty="0" smtClean="0">
                <a:latin typeface="Arial" charset="0"/>
                <a:cs typeface="ＭＳ Ｐゴシック" charset="0"/>
              </a:rPr>
              <a:t>Recall: </a:t>
            </a:r>
            <a:r>
              <a:rPr lang="en-US" dirty="0" err="1" smtClean="0">
                <a:latin typeface="Arial" charset="0"/>
                <a:cs typeface="ＭＳ Ｐゴシック" charset="0"/>
              </a:rPr>
              <a:t>HeatSD</a:t>
            </a:r>
            <a:endParaRPr lang="en-US" dirty="0">
              <a:latin typeface="Arial" charset="0"/>
              <a:cs typeface="ＭＳ Ｐゴシック" charset="0"/>
            </a:endParaRPr>
          </a:p>
        </p:txBody>
      </p:sp>
      <p:pic>
        <p:nvPicPr>
          <p:cNvPr id="4" name="Picture 3"/>
          <p:cNvPicPr>
            <a:picLocks noChangeAspect="1" noChangeArrowheads="1"/>
          </p:cNvPicPr>
          <p:nvPr/>
        </p:nvPicPr>
        <p:blipFill rotWithShape="1">
          <a:blip r:embed="rId2">
            <a:clrChange>
              <a:clrFrom>
                <a:srgbClr val="FFFFFF"/>
              </a:clrFrom>
              <a:clrTo>
                <a:srgbClr val="FFFFFF">
                  <a:alpha val="0"/>
                </a:srgbClr>
              </a:clrTo>
            </a:clrChange>
          </a:blip>
          <a:srcRect b="48243"/>
          <a:stretch/>
        </p:blipFill>
        <p:spPr bwMode="auto">
          <a:xfrm>
            <a:off x="46038" y="1066800"/>
            <a:ext cx="8915400" cy="2001838"/>
          </a:xfrm>
          <a:prstGeom prst="rect">
            <a:avLst/>
          </a:prstGeom>
          <a:noFill/>
          <a:ln w="38100">
            <a:solidFill>
              <a:schemeClr val="bg2">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44036" name="TextBox 5"/>
          <p:cNvSpPr txBox="1">
            <a:spLocks noChangeArrowheads="1"/>
          </p:cNvSpPr>
          <p:nvPr/>
        </p:nvSpPr>
        <p:spPr bwMode="auto">
          <a:xfrm>
            <a:off x="5708472" y="3090864"/>
            <a:ext cx="3246796"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cs typeface="ＭＳ Ｐゴシック" charset="0"/>
              </a:rPr>
              <a:t>HKS Distribution at one-scale</a:t>
            </a:r>
          </a:p>
        </p:txBody>
      </p:sp>
      <p:cxnSp>
        <p:nvCxnSpPr>
          <p:cNvPr id="44037" name="Straight Connector 8"/>
          <p:cNvCxnSpPr>
            <a:cxnSpLocks noChangeShapeType="1"/>
          </p:cNvCxnSpPr>
          <p:nvPr/>
        </p:nvCxnSpPr>
        <p:spPr bwMode="auto">
          <a:xfrm>
            <a:off x="5715000" y="1066800"/>
            <a:ext cx="0" cy="2001838"/>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cxnSp>
      <p:sp>
        <p:nvSpPr>
          <p:cNvPr id="10" name="Up Arrow 9"/>
          <p:cNvSpPr/>
          <p:nvPr/>
        </p:nvSpPr>
        <p:spPr bwMode="auto">
          <a:xfrm rot="10800000">
            <a:off x="7104063" y="3567113"/>
            <a:ext cx="228600" cy="495300"/>
          </a:xfrm>
          <a:prstGeom prst="upArrow">
            <a:avLst/>
          </a:prstGeom>
          <a:solidFill>
            <a:srgbClr val="7030A0"/>
          </a:solidFill>
          <a:ln w="9525" cap="flat" cmpd="sng" algn="ctr">
            <a:solidFill>
              <a:schemeClr val="accent6">
                <a:lumMod val="60000"/>
                <a:lumOff val="40000"/>
              </a:schemeClr>
            </a:solidFill>
            <a:prstDash val="solid"/>
            <a:round/>
            <a:headEnd type="none" w="med" len="med"/>
            <a:tailEnd type="none" w="med" len="med"/>
          </a:ln>
          <a:effectLst/>
        </p:spPr>
        <p:txBody>
          <a:bodyPr lIns="91435" tIns="45718" rIns="91435" bIns="45718"/>
          <a:lstStyle/>
          <a:p>
            <a:endParaRPr lang="en-US">
              <a:latin typeface="Arial" charset="0"/>
              <a:cs typeface="ＭＳ Ｐゴシック" charset="0"/>
            </a:endParaRPr>
          </a:p>
        </p:txBody>
      </p:sp>
      <p:pic>
        <p:nvPicPr>
          <p:cNvPr id="44039" name="Picture 10"/>
          <p:cNvPicPr>
            <a:picLocks noChangeAspect="1"/>
          </p:cNvPicPr>
          <p:nvPr/>
        </p:nvPicPr>
        <p:blipFill>
          <a:blip r:embed="rId3">
            <a:extLst>
              <a:ext uri="{28A0092B-C50C-407E-A947-70E740481C1C}">
                <a14:useLocalDpi xmlns:a14="http://schemas.microsoft.com/office/drawing/2010/main" val="0"/>
              </a:ext>
            </a:extLst>
          </a:blip>
          <a:srcRect t="73669" r="73579"/>
          <a:stretch>
            <a:fillRect/>
          </a:stretch>
        </p:blipFill>
        <p:spPr bwMode="auto">
          <a:xfrm>
            <a:off x="6189663" y="4098925"/>
            <a:ext cx="20574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TextBox 11"/>
          <p:cNvSpPr txBox="1">
            <a:spLocks noChangeArrowheads="1"/>
          </p:cNvSpPr>
          <p:nvPr/>
        </p:nvSpPr>
        <p:spPr bwMode="auto">
          <a:xfrm>
            <a:off x="4848758" y="3602038"/>
            <a:ext cx="2386537" cy="373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fontAlgn="base">
              <a:spcAft>
                <a:spcPct val="0"/>
              </a:spcAft>
              <a:buFont typeface="Arial" charset="0"/>
              <a:buChar char="»"/>
              <a:defRPr sz="2000">
                <a:solidFill>
                  <a:schemeClr val="tx1"/>
                </a:solidFill>
                <a:latin typeface="Calibri" charset="0"/>
                <a:ea typeface="ＭＳ Ｐゴシック" charset="0"/>
              </a:defRPr>
            </a:lvl6pPr>
            <a:lvl7pPr fontAlgn="base">
              <a:spcAft>
                <a:spcPct val="0"/>
              </a:spcAft>
              <a:buFont typeface="Arial" charset="0"/>
              <a:buChar char="»"/>
              <a:defRPr sz="2000">
                <a:solidFill>
                  <a:schemeClr val="tx1"/>
                </a:solidFill>
                <a:latin typeface="Calibri" charset="0"/>
                <a:ea typeface="ＭＳ Ｐゴシック" charset="0"/>
              </a:defRPr>
            </a:lvl7pPr>
            <a:lvl8pPr fontAlgn="base">
              <a:spcAft>
                <a:spcPct val="0"/>
              </a:spcAft>
              <a:buFont typeface="Arial" charset="0"/>
              <a:buChar char="»"/>
              <a:defRPr sz="2000">
                <a:solidFill>
                  <a:schemeClr val="tx1"/>
                </a:solidFill>
                <a:latin typeface="Calibri" charset="0"/>
                <a:ea typeface="ＭＳ Ｐゴシック" charset="0"/>
              </a:defRPr>
            </a:lvl8pPr>
            <a:lvl9pPr fontAlgn="base">
              <a:spcAft>
                <a:spcPct val="0"/>
              </a:spcAft>
              <a:buFont typeface="Arial" charset="0"/>
              <a:buChar char="»"/>
              <a:defRPr sz="2000">
                <a:solidFill>
                  <a:schemeClr val="tx1"/>
                </a:solidFill>
                <a:latin typeface="Calibri" charset="0"/>
                <a:ea typeface="ＭＳ Ｐゴシック" charset="0"/>
              </a:defRPr>
            </a:lvl9pPr>
          </a:lstStyle>
          <a:p>
            <a:r>
              <a:rPr lang="en-US" sz="1800">
                <a:latin typeface="Arial" charset="0"/>
                <a:cs typeface="ＭＳ Ｐゴシック" charset="0"/>
              </a:rPr>
              <a:t>Stacking multi-scales</a:t>
            </a:r>
          </a:p>
        </p:txBody>
      </p:sp>
    </p:spTree>
    <p:extLst>
      <p:ext uri="{BB962C8B-B14F-4D97-AF65-F5344CB8AC3E}">
        <p14:creationId xmlns:p14="http://schemas.microsoft.com/office/powerpoint/2010/main" val="3214804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6683" b="6683"/>
          <a:stretch>
            <a:fillRect/>
          </a:stretch>
        </p:blipFill>
        <p:spPr>
          <a:xfrm>
            <a:off x="669726" y="1084637"/>
            <a:ext cx="8287708" cy="4693839"/>
          </a:xfrm>
        </p:spPr>
      </p:pic>
      <p:sp>
        <p:nvSpPr>
          <p:cNvPr id="5" name="TextBox 4"/>
          <p:cNvSpPr txBox="1"/>
          <p:nvPr/>
        </p:nvSpPr>
        <p:spPr>
          <a:xfrm>
            <a:off x="138057" y="6525218"/>
            <a:ext cx="1937125" cy="333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7" tIns="35717" rIns="35717" bIns="35717" numCol="1" spcCol="26788" rtlCol="0" anchor="ctr">
            <a:spAutoFit/>
          </a:bodyPr>
          <a:lstStyle/>
          <a:p>
            <a:pPr algn="ctr" defTabSz="410751" hangingPunct="0"/>
            <a:r>
              <a:rPr lang="en-US" sz="1700" dirty="0"/>
              <a:t>Fang, </a:t>
            </a:r>
            <a:r>
              <a:rPr lang="en-US" sz="1700" dirty="0" err="1"/>
              <a:t>etc</a:t>
            </a:r>
            <a:r>
              <a:rPr lang="en-US" sz="1700" dirty="0"/>
              <a:t>, CVPR 2015</a:t>
            </a:r>
            <a:endParaRPr lang="en-US" sz="1700" dirty="0">
              <a:solidFill>
                <a:srgbClr val="000000"/>
              </a:solidFill>
              <a:sym typeface="Helvetica Light"/>
            </a:endParaRPr>
          </a:p>
        </p:txBody>
      </p:sp>
    </p:spTree>
    <p:extLst>
      <p:ext uri="{BB962C8B-B14F-4D97-AF65-F5344CB8AC3E}">
        <p14:creationId xmlns:p14="http://schemas.microsoft.com/office/powerpoint/2010/main" val="2775266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7963409" cy="6535487"/>
          </a:xfrm>
          <a:prstGeom prst="rect">
            <a:avLst/>
          </a:prstGeom>
        </p:spPr>
      </p:pic>
    </p:spTree>
    <p:extLst>
      <p:ext uri="{BB962C8B-B14F-4D97-AF65-F5344CB8AC3E}">
        <p14:creationId xmlns:p14="http://schemas.microsoft.com/office/powerpoint/2010/main" val="142523472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4250" y="924556"/>
            <a:ext cx="8121532" cy="3812148"/>
          </a:xfrm>
          <a:prstGeom prst="rect">
            <a:avLst/>
          </a:prstGeom>
        </p:spPr>
      </p:pic>
    </p:spTree>
    <p:extLst>
      <p:ext uri="{BB962C8B-B14F-4D97-AF65-F5344CB8AC3E}">
        <p14:creationId xmlns:p14="http://schemas.microsoft.com/office/powerpoint/2010/main" val="15227962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Deep 3D Shape Description</a:t>
            </a:r>
          </a:p>
        </p:txBody>
      </p:sp>
      <p:sp>
        <p:nvSpPr>
          <p:cNvPr id="3" name="Text Placeholder 2"/>
          <p:cNvSpPr>
            <a:spLocks noGrp="1"/>
          </p:cNvSpPr>
          <p:nvPr>
            <p:ph type="body" idx="1"/>
          </p:nvPr>
        </p:nvSpPr>
        <p:spPr>
          <a:xfrm>
            <a:off x="669727" y="1483877"/>
            <a:ext cx="7804547" cy="4420195"/>
          </a:xfrm>
        </p:spPr>
        <p:txBody>
          <a:bodyPr/>
          <a:lstStyle/>
          <a:p>
            <a:r>
              <a:rPr lang="en-US" dirty="0" smtClean="0">
                <a:solidFill>
                  <a:schemeClr val="tx1"/>
                </a:solidFill>
              </a:rPr>
              <a:t>Background &amp; 3D shape description</a:t>
            </a:r>
          </a:p>
          <a:p>
            <a:r>
              <a:rPr lang="en-US" dirty="0" smtClean="0"/>
              <a:t>Selected existing 3D shape description</a:t>
            </a:r>
          </a:p>
          <a:p>
            <a:r>
              <a:rPr lang="en-US" dirty="0" smtClean="0"/>
              <a:t>Challenges </a:t>
            </a:r>
            <a:r>
              <a:rPr lang="en-US" dirty="0"/>
              <a:t>in 3D shape </a:t>
            </a:r>
            <a:r>
              <a:rPr lang="en-US" dirty="0" smtClean="0"/>
              <a:t>description</a:t>
            </a:r>
            <a:endParaRPr lang="en-US" dirty="0"/>
          </a:p>
          <a:p>
            <a:r>
              <a:rPr lang="en-US" dirty="0" smtClean="0"/>
              <a:t>Learn a 3D Shape Description</a:t>
            </a:r>
          </a:p>
          <a:p>
            <a:r>
              <a:rPr lang="en-US" i="1" dirty="0">
                <a:solidFill>
                  <a:srgbClr val="FF0000"/>
                </a:solidFill>
              </a:rPr>
              <a:t>Application: 3D Shape </a:t>
            </a:r>
            <a:r>
              <a:rPr lang="en-US" i="1" dirty="0" smtClean="0">
                <a:solidFill>
                  <a:srgbClr val="FF0000"/>
                </a:solidFill>
              </a:rPr>
              <a:t>Retrieval</a:t>
            </a:r>
            <a:endParaRPr lang="en-US" i="1" dirty="0">
              <a:solidFill>
                <a:srgbClr val="FF0000"/>
              </a:solidFill>
            </a:endParaRPr>
          </a:p>
        </p:txBody>
      </p:sp>
    </p:spTree>
    <p:extLst>
      <p:ext uri="{BB962C8B-B14F-4D97-AF65-F5344CB8AC3E}">
        <p14:creationId xmlns:p14="http://schemas.microsoft.com/office/powerpoint/2010/main" val="5451487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8"/>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4.5|0|0|0|0|0|0|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4606</TotalTime>
  <Words>2121</Words>
  <Application>Microsoft Macintosh PowerPoint</Application>
  <PresentationFormat>On-screen Show (4:3)</PresentationFormat>
  <Paragraphs>426</Paragraphs>
  <Slides>120</Slides>
  <Notes>28</Notes>
  <HiddenSlides>0</HiddenSlides>
  <MMClips>0</MMClips>
  <ScaleCrop>false</ScaleCrop>
  <HeadingPairs>
    <vt:vector size="4" baseType="variant">
      <vt:variant>
        <vt:lpstr>Theme</vt:lpstr>
      </vt:variant>
      <vt:variant>
        <vt:i4>1</vt:i4>
      </vt:variant>
      <vt:variant>
        <vt:lpstr>Slide Titles</vt:lpstr>
      </vt:variant>
      <vt:variant>
        <vt:i4>120</vt:i4>
      </vt:variant>
    </vt:vector>
  </HeadingPairs>
  <TitlesOfParts>
    <vt:vector size="121" baseType="lpstr">
      <vt:lpstr>Office Theme</vt:lpstr>
      <vt:lpstr>Data-Driven 3D Shape Processing Shape Retrieval</vt:lpstr>
      <vt:lpstr>Announcement</vt:lpstr>
      <vt:lpstr>PowerPoint Presentation</vt:lpstr>
      <vt:lpstr>Data Driven Shape Analysis</vt:lpstr>
      <vt:lpstr>PowerPoint Presentation</vt:lpstr>
      <vt:lpstr>3D Shape Descriptor</vt:lpstr>
      <vt:lpstr>PowerPoint Presentation</vt:lpstr>
      <vt:lpstr>PowerPoint Presentation</vt:lpstr>
      <vt:lpstr>Any better idea to describe the shape? </vt:lpstr>
      <vt:lpstr>Heat Kernel Signature</vt:lpstr>
      <vt:lpstr>Dictionary coded shape descriptor </vt:lpstr>
      <vt:lpstr>PowerPoint Presentation</vt:lpstr>
      <vt:lpstr>Two Methods</vt:lpstr>
      <vt:lpstr>PowerPoint Presentation</vt:lpstr>
      <vt:lpstr>Bag of Features Model</vt:lpstr>
      <vt:lpstr>PowerPoint Presentation</vt:lpstr>
      <vt:lpstr>PowerPoint Presentation</vt:lpstr>
      <vt:lpstr>PowerPoint Presentation</vt:lpstr>
      <vt:lpstr>Implementation of BoF Model</vt:lpstr>
      <vt:lpstr>PowerPoint Presentation</vt:lpstr>
      <vt:lpstr>CodeBook Generation</vt:lpstr>
      <vt:lpstr>BoF Generation</vt:lpstr>
      <vt:lpstr>PowerPoint Presentation</vt:lpstr>
      <vt:lpstr>PowerPoint Presentation</vt:lpstr>
      <vt:lpstr>PowerPoint Presentation</vt:lpstr>
      <vt:lpstr>Discussion about BoF Model</vt:lpstr>
      <vt:lpstr>Locality-constrained Linear Coding  Model</vt:lpstr>
      <vt:lpstr>Locality-constrained Linear Coding Objective Function</vt:lpstr>
      <vt:lpstr>PowerPoint Presentation</vt:lpstr>
      <vt:lpstr>PowerPoint Presentation</vt:lpstr>
      <vt:lpstr>PowerPoint Presentation</vt:lpstr>
      <vt:lpstr>PowerPoint Presentation</vt:lpstr>
      <vt:lpstr>Codebook Generation</vt:lpstr>
      <vt:lpstr>PowerPoint Presentation</vt:lpstr>
      <vt:lpstr>PowerPoint Presentation</vt:lpstr>
      <vt:lpstr>LLC Feature Generation</vt:lpstr>
      <vt:lpstr>PowerPoint Presentation</vt:lpstr>
      <vt:lpstr>Difference and Relationship between BoF and LLC </vt:lpstr>
      <vt:lpstr>PowerPoint Presentation</vt:lpstr>
      <vt:lpstr>Research Topics Seminar: 3D Deep Shape Representation</vt:lpstr>
      <vt:lpstr>Background on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 Classification</vt:lpstr>
      <vt:lpstr>PowerPoint Presentation</vt:lpstr>
      <vt:lpstr>Regression</vt:lpstr>
      <vt:lpstr>PowerPoint Presentation</vt:lpstr>
      <vt:lpstr>PowerPoint Presentation</vt:lpstr>
      <vt:lpstr>PowerPoint Presentation</vt:lpstr>
      <vt:lpstr>PowerPoint Presentation</vt:lpstr>
      <vt:lpstr>     Deep 3D Shape Representation  Yi Fang  NYU Multimedia and Visual Computing Lab  Assistant Professor of Electrical and Computer Engineering  New York University, Abu Dhabi  New York University, Tandon School of Engineering   yfang@nyu.edu </vt:lpstr>
      <vt:lpstr>Deep 3D Shape Description</vt:lpstr>
      <vt:lpstr>Deep 3D Shape Description</vt:lpstr>
      <vt:lpstr>PowerPoint Presentation</vt:lpstr>
      <vt:lpstr>3D Shape Description</vt:lpstr>
      <vt:lpstr>Deep 3D Shape Description</vt:lpstr>
      <vt:lpstr>Three Typical Descriptions</vt:lpstr>
      <vt:lpstr>PowerPoint Presentation</vt:lpstr>
      <vt:lpstr>2D Projections</vt:lpstr>
      <vt:lpstr>Shape Distribution</vt:lpstr>
      <vt:lpstr>Deep 3D Shape Description</vt:lpstr>
      <vt:lpstr>Challenges in 3D shape description </vt:lpstr>
      <vt:lpstr>PowerPoint Presentation</vt:lpstr>
      <vt:lpstr>Shape Deformation</vt:lpstr>
      <vt:lpstr>Shape Structural Variation   </vt:lpstr>
      <vt:lpstr>Deep 3D Shape Description</vt:lpstr>
      <vt:lpstr>Learn a 3D shape description </vt:lpstr>
      <vt:lpstr>A better hand-craft shape description: Heat Shape Descriptor (HeatSD)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Properties of HeatSD</vt:lpstr>
      <vt:lpstr>Learned shape description from hand-crafted description:  Deep Shape Descriptor (DeepSD)</vt:lpstr>
      <vt:lpstr>Deep Shape Descriptor (DeepSD)</vt:lpstr>
      <vt:lpstr>Many-to-Encoder</vt:lpstr>
      <vt:lpstr>PowerPoint Presentation</vt:lpstr>
      <vt:lpstr>PowerPoint Presentation</vt:lpstr>
      <vt:lpstr>PowerPoint Presentation</vt:lpstr>
      <vt:lpstr>PowerPoint Presentation</vt:lpstr>
      <vt:lpstr>PowerPoint Presentation</vt:lpstr>
      <vt:lpstr>PowerPoint Presentation</vt:lpstr>
      <vt:lpstr>Discriminative Auto-encoder</vt:lpstr>
      <vt:lpstr>PowerPoint Presentation</vt:lpstr>
      <vt:lpstr>PowerPoint Presentation</vt:lpstr>
      <vt:lpstr>PowerPoint Presentation</vt:lpstr>
      <vt:lpstr>PowerPoint Presentation</vt:lpstr>
      <vt:lpstr>Deep 3D Shape Description</vt:lpstr>
      <vt:lpstr>3D Shape Retrieval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Please Visit NYU MMVC Lab for more details:</vt:lpstr>
      <vt:lpstr>Thank you &amp; Questions!</vt:lpstr>
      <vt:lpstr>3D Retrieval</vt:lpstr>
      <vt:lpstr>3D Shape Matching and Retrieval</vt:lpstr>
      <vt:lpstr>3D Shape Matching and Retrieval</vt:lpstr>
      <vt:lpstr>3D Shape Matching and Retrieval</vt:lpstr>
      <vt:lpstr>Data-driven 3D retrieval </vt:lpstr>
      <vt:lpstr>Shape Google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Computer Vision</dc:title>
  <dc:creator>Yi Fang</dc:creator>
  <cp:lastModifiedBy>Yi Fang</cp:lastModifiedBy>
  <cp:revision>171</cp:revision>
  <cp:lastPrinted>2016-02-25T18:09:13Z</cp:lastPrinted>
  <dcterms:created xsi:type="dcterms:W3CDTF">2015-08-18T09:31:10Z</dcterms:created>
  <dcterms:modified xsi:type="dcterms:W3CDTF">2016-02-25T22:18:17Z</dcterms:modified>
</cp:coreProperties>
</file>